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60" r:id="rId3"/>
    <p:sldId id="258" r:id="rId4"/>
    <p:sldId id="259" r:id="rId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15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3.5509005517177242E-2"/>
          <c:w val="1"/>
          <c:h val="0.89347298344846959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CA</c:v>
                </c:pt>
              </c:strCache>
            </c:strRef>
          </c:tx>
          <c:explosion val="25"/>
          <c:dPt>
            <c:idx val="1"/>
            <c:bubble3D val="0"/>
            <c:explosion val="0"/>
            <c:spPr>
              <a:solidFill>
                <a:schemeClr val="bg1">
                  <a:lumMod val="85000"/>
                </a:schemeClr>
              </a:solidFill>
            </c:spPr>
          </c:dPt>
          <c:dLbls>
            <c:dLbl>
              <c:idx val="0"/>
              <c:layout>
                <c:manualLayout>
                  <c:x val="-0.20114042135153856"/>
                  <c:y val="-0.13114915669606891"/>
                </c:manualLayout>
              </c:layout>
              <c:tx>
                <c:rich>
                  <a:bodyPr/>
                  <a:lstStyle/>
                  <a:p>
                    <a:pPr>
                      <a:defRPr sz="1400">
                        <a:solidFill>
                          <a:schemeClr val="bg1"/>
                        </a:solidFill>
                      </a:defRPr>
                    </a:pP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65%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c:rich>
              </c:tx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Ste</c:v>
                </c:pt>
                <c:pt idx="1">
                  <c:v>Grpe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417</c:v>
                </c:pt>
                <c:pt idx="1">
                  <c:v>199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plotVisOnly val="1"/>
    <c:dispBlanksAs val="zero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5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3.5509005517177193E-2"/>
          <c:w val="1"/>
          <c:h val="0.89347298344846959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CA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FF9933"/>
              </a:solidFill>
            </c:spPr>
          </c:dPt>
          <c:dPt>
            <c:idx val="1"/>
            <c:bubble3D val="0"/>
            <c:explosion val="0"/>
            <c:spPr>
              <a:solidFill>
                <a:schemeClr val="bg1">
                  <a:lumMod val="85000"/>
                </a:schemeClr>
              </a:solidFill>
            </c:spPr>
          </c:dPt>
          <c:dLbls>
            <c:dLbl>
              <c:idx val="0"/>
              <c:layout>
                <c:manualLayout>
                  <c:x val="0.1588624444952377"/>
                  <c:y val="0.10853593154870322"/>
                </c:manualLayout>
              </c:layout>
              <c:tx>
                <c:rich>
                  <a:bodyPr/>
                  <a:lstStyle/>
                  <a:p>
                    <a:pPr>
                      <a:defRPr sz="1400">
                        <a:solidFill>
                          <a:schemeClr val="tx2"/>
                        </a:solidFill>
                      </a:defRPr>
                    </a:pPr>
                    <a:r>
                      <a:rPr lang="en-US" dirty="0" smtClean="0"/>
                      <a:t>35%</a:t>
                    </a:r>
                    <a:endParaRPr lang="en-US" dirty="0"/>
                  </a:p>
                </c:rich>
              </c:tx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Ste</c:v>
                </c:pt>
                <c:pt idx="1">
                  <c:v>Grpe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199</c:v>
                </c:pt>
                <c:pt idx="1">
                  <c:v>616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plotVisOnly val="1"/>
    <c:dispBlanksAs val="zero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9A77F-6360-42F0-916E-BD3630C366BF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B2B7F-BCBF-4AF0-A381-56FBE54435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76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BC36F-A9D8-4DE0-A98F-6931425A794B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01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582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487" y="4343400"/>
            <a:ext cx="5487031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3552" tIns="46776" rIns="93552" bIns="46776"/>
          <a:lstStyle/>
          <a:p>
            <a:r>
              <a:rPr lang="en-GB" dirty="0" err="1" smtClean="0"/>
              <a:t>Voir</a:t>
            </a:r>
            <a:r>
              <a:rPr lang="en-GB" dirty="0" smtClean="0"/>
              <a:t> les </a:t>
            </a:r>
            <a:r>
              <a:rPr lang="en-GB" dirty="0" err="1" smtClean="0"/>
              <a:t>chiffres</a:t>
            </a:r>
            <a:r>
              <a:rPr lang="en-GB" dirty="0" smtClean="0"/>
              <a:t> de 2015</a:t>
            </a:r>
          </a:p>
          <a:p>
            <a:r>
              <a:rPr lang="en-GB" dirty="0" err="1" smtClean="0"/>
              <a:t>Voir</a:t>
            </a:r>
            <a:r>
              <a:rPr lang="en-GB" dirty="0" smtClean="0"/>
              <a:t> </a:t>
            </a:r>
            <a:r>
              <a:rPr lang="en-GB" dirty="0" err="1" smtClean="0"/>
              <a:t>une</a:t>
            </a:r>
            <a:r>
              <a:rPr lang="en-GB" dirty="0" smtClean="0"/>
              <a:t> slide qui </a:t>
            </a:r>
            <a:r>
              <a:rPr lang="en-GB" dirty="0" err="1" smtClean="0"/>
              <a:t>existe</a:t>
            </a:r>
            <a:r>
              <a:rPr lang="en-GB" dirty="0" smtClean="0"/>
              <a:t> déjà</a:t>
            </a:r>
          </a:p>
        </p:txBody>
      </p:sp>
    </p:spTree>
    <p:extLst>
      <p:ext uri="{BB962C8B-B14F-4D97-AF65-F5344CB8AC3E}">
        <p14:creationId xmlns:p14="http://schemas.microsoft.com/office/powerpoint/2010/main" val="1756137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1F1F4-C2F9-4CBF-A485-3A77BD49E0FC}" type="slidenum">
              <a:rPr lang="fr-FR"/>
              <a:pPr/>
              <a:t>4</a:t>
            </a:fld>
            <a:endParaRPr lang="fr-FR"/>
          </a:p>
        </p:txBody>
      </p:sp>
      <p:sp>
        <p:nvSpPr>
          <p:cNvPr id="137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0563"/>
            <a:ext cx="4565650" cy="3424237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314" tIns="47656" rIns="95314" bIns="47656">
            <a:normAutofit/>
          </a:bodyPr>
          <a:lstStyle/>
          <a:p>
            <a:endParaRPr lang="fr-FR" dirty="0"/>
          </a:p>
        </p:txBody>
      </p:sp>
      <p:sp>
        <p:nvSpPr>
          <p:cNvPr id="1371140" name="Slide Number Placeholder 3"/>
          <p:cNvSpPr txBox="1">
            <a:spLocks noGrp="1"/>
          </p:cNvSpPr>
          <p:nvPr/>
        </p:nvSpPr>
        <p:spPr bwMode="auto">
          <a:xfrm>
            <a:off x="3885561" y="8686658"/>
            <a:ext cx="2972443" cy="45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314" tIns="47656" rIns="95314" bIns="47656" anchor="b"/>
          <a:lstStyle/>
          <a:p>
            <a:pPr algn="r" defTabSz="951984"/>
            <a:fld id="{BF4CFF18-1452-4300-A367-99D478D55CB0}" type="slidenum">
              <a:rPr lang="fr-FR" sz="1100">
                <a:latin typeface="Times New Roman" pitchFamily="18" charset="0"/>
              </a:rPr>
              <a:pPr algn="r" defTabSz="951984"/>
              <a:t>4</a:t>
            </a:fld>
            <a:endParaRPr lang="fr-FR" sz="11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4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2FA9A-0FFD-4025-B189-FF8DDB61A3BB}" type="datetimeFigureOut">
              <a:rPr lang="fr-FR" smtClean="0"/>
              <a:t>12/05/2017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9F7D7-A52F-4BAA-98AF-50FB09947C21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8.png"/><Relationship Id="rId18" Type="http://schemas.openxmlformats.org/officeDocument/2006/relationships/chart" Target="../charts/chart2.xml"/><Relationship Id="rId3" Type="http://schemas.openxmlformats.org/officeDocument/2006/relationships/tags" Target="../tags/tag5.xml"/><Relationship Id="rId21" Type="http://schemas.openxmlformats.org/officeDocument/2006/relationships/image" Target="../media/image5.png"/><Relationship Id="rId7" Type="http://schemas.openxmlformats.org/officeDocument/2006/relationships/tags" Target="../tags/tag9.xml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4.jpeg"/><Relationship Id="rId2" Type="http://schemas.openxmlformats.org/officeDocument/2006/relationships/tags" Target="../tags/tag4.xml"/><Relationship Id="rId16" Type="http://schemas.openxmlformats.org/officeDocument/2006/relationships/hyperlink" Target="https://www.youtube.com/watch?v=b7nlvPIITCI" TargetMode="External"/><Relationship Id="rId20" Type="http://schemas.openxmlformats.org/officeDocument/2006/relationships/image" Target="../media/image11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15" Type="http://schemas.openxmlformats.org/officeDocument/2006/relationships/chart" Target="../charts/chart1.xml"/><Relationship Id="rId10" Type="http://schemas.openxmlformats.org/officeDocument/2006/relationships/tags" Target="../tags/tag12.xml"/><Relationship Id="rId19" Type="http://schemas.openxmlformats.org/officeDocument/2006/relationships/image" Target="../media/image10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9.emf"/><Relationship Id="rId2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8.jpeg"/><Relationship Id="rId3" Type="http://schemas.openxmlformats.org/officeDocument/2006/relationships/tags" Target="../tags/tag15.xml"/><Relationship Id="rId21" Type="http://schemas.openxmlformats.org/officeDocument/2006/relationships/image" Target="../media/image13.png"/><Relationship Id="rId34" Type="http://schemas.openxmlformats.org/officeDocument/2006/relationships/image" Target="../media/image26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image" Target="../media/image17.jpeg"/><Relationship Id="rId33" Type="http://schemas.openxmlformats.org/officeDocument/2006/relationships/image" Target="../media/image25.jpeg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image" Target="../media/image11.png"/><Relationship Id="rId29" Type="http://schemas.openxmlformats.org/officeDocument/2006/relationships/image" Target="../media/image21.jpe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16.png"/><Relationship Id="rId32" Type="http://schemas.openxmlformats.org/officeDocument/2006/relationships/image" Target="../media/image24.jpeg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image" Target="../media/image15.png"/><Relationship Id="rId28" Type="http://schemas.openxmlformats.org/officeDocument/2006/relationships/image" Target="../media/image20.jpeg"/><Relationship Id="rId10" Type="http://schemas.openxmlformats.org/officeDocument/2006/relationships/tags" Target="../tags/tag22.xml"/><Relationship Id="rId19" Type="http://schemas.openxmlformats.org/officeDocument/2006/relationships/notesSlide" Target="../notesSlides/notesSlide3.xml"/><Relationship Id="rId31" Type="http://schemas.openxmlformats.org/officeDocument/2006/relationships/image" Target="../media/image23.jpe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image" Target="../media/image14.png"/><Relationship Id="rId27" Type="http://schemas.openxmlformats.org/officeDocument/2006/relationships/image" Target="../media/image19.jpeg"/><Relationship Id="rId30" Type="http://schemas.openxmlformats.org/officeDocument/2006/relationships/image" Target="../media/image22.jpeg"/><Relationship Id="rId35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53340" y="1645920"/>
            <a:ext cx="8961120" cy="5135880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965523" y="3898165"/>
            <a:ext cx="1732038" cy="26938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57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60" name="Rectangle 59"/>
          <p:cNvSpPr/>
          <p:nvPr/>
        </p:nvSpPr>
        <p:spPr>
          <a:xfrm>
            <a:off x="6983728" y="3889079"/>
            <a:ext cx="1732038" cy="270291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57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Rectangle 14"/>
          <p:cNvSpPr/>
          <p:nvPr/>
        </p:nvSpPr>
        <p:spPr>
          <a:xfrm>
            <a:off x="6187582" y="1432343"/>
            <a:ext cx="1965384" cy="573115"/>
          </a:xfrm>
          <a:prstGeom prst="rect">
            <a:avLst/>
          </a:prstGeom>
          <a:solidFill>
            <a:srgbClr val="2452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16" name="Text Box 6"/>
          <p:cNvSpPr txBox="1">
            <a:spLocks noChangeAspect="1" noChangeArrowheads="1"/>
          </p:cNvSpPr>
          <p:nvPr/>
        </p:nvSpPr>
        <p:spPr bwMode="auto">
          <a:xfrm>
            <a:off x="6694030" y="1608094"/>
            <a:ext cx="1573236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fr-FR" sz="1000" b="1" spc="-50" dirty="0" smtClean="0">
                <a:solidFill>
                  <a:schemeClr val="bg1"/>
                </a:solidFill>
                <a:latin typeface="Arial Narrow" pitchFamily="34" charset="0"/>
              </a:rPr>
              <a:t>VP Operations </a:t>
            </a:r>
            <a:r>
              <a:rPr lang="en-US" altLang="fr-FR" sz="1000" b="1" spc="-50" dirty="0" err="1" smtClean="0">
                <a:solidFill>
                  <a:schemeClr val="bg1"/>
                </a:solidFill>
                <a:latin typeface="Arial Narrow" pitchFamily="34" charset="0"/>
              </a:rPr>
              <a:t>Aerostructures</a:t>
            </a:r>
            <a:endParaRPr lang="en-US" altLang="fr-FR" sz="1000" b="1" spc="-50" dirty="0" smtClean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05065" y="1427139"/>
            <a:ext cx="1957877" cy="573115"/>
          </a:xfrm>
          <a:prstGeom prst="rect">
            <a:avLst/>
          </a:prstGeom>
          <a:solidFill>
            <a:srgbClr val="E26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21" name="Text Box 6"/>
          <p:cNvSpPr txBox="1">
            <a:spLocks noChangeAspect="1" noChangeArrowheads="1"/>
          </p:cNvSpPr>
          <p:nvPr/>
        </p:nvSpPr>
        <p:spPr bwMode="auto">
          <a:xfrm>
            <a:off x="4124553" y="1626391"/>
            <a:ext cx="145143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 spc="-50" dirty="0" smtClean="0">
                <a:solidFill>
                  <a:schemeClr val="bg1"/>
                </a:solidFill>
                <a:latin typeface="Arial Narrow" pitchFamily="34" charset="0"/>
              </a:rPr>
              <a:t>VP Interconnection Systems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971672" y="3416821"/>
            <a:ext cx="1732038" cy="9396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1" name="Text Box 6"/>
          <p:cNvSpPr txBox="1">
            <a:spLocks noChangeAspect="1" noChangeArrowheads="1"/>
          </p:cNvSpPr>
          <p:nvPr/>
        </p:nvSpPr>
        <p:spPr bwMode="auto">
          <a:xfrm>
            <a:off x="5549731" y="3518038"/>
            <a:ext cx="1233419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spc="-80" dirty="0" smtClean="0">
                <a:latin typeface="Arial Narrow" pitchFamily="34" charset="0"/>
              </a:rPr>
              <a:t>Architecture &amp; Design </a:t>
            </a:r>
            <a:r>
              <a:rPr lang="en-US" altLang="fr-FR" sz="1000" b="1" spc="-80" dirty="0" err="1" smtClean="0">
                <a:latin typeface="Arial Narrow" pitchFamily="34" charset="0"/>
              </a:rPr>
              <a:t>Aerostructures</a:t>
            </a:r>
            <a:endParaRPr lang="en-US" altLang="fr-FR" sz="1000" b="1" spc="-80" dirty="0" smtClean="0">
              <a:latin typeface="Arial Narrow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84132" y="4396943"/>
            <a:ext cx="2100868" cy="5731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40" name="Text Box 6"/>
          <p:cNvSpPr txBox="1">
            <a:spLocks noChangeAspect="1" noChangeArrowheads="1"/>
          </p:cNvSpPr>
          <p:nvPr/>
        </p:nvSpPr>
        <p:spPr bwMode="auto">
          <a:xfrm>
            <a:off x="1244760" y="4481924"/>
            <a:ext cx="144764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Airworthiness &amp; Safety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70351" y="5191517"/>
            <a:ext cx="2100868" cy="5731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43" name="Text Box 6"/>
          <p:cNvSpPr txBox="1">
            <a:spLocks noChangeAspect="1" noChangeArrowheads="1"/>
          </p:cNvSpPr>
          <p:nvPr/>
        </p:nvSpPr>
        <p:spPr bwMode="auto">
          <a:xfrm>
            <a:off x="1185258" y="5249403"/>
            <a:ext cx="139522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Operations Engineering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Interconnection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2364" y="5932814"/>
            <a:ext cx="2100868" cy="5731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46" name="Text Box 6"/>
          <p:cNvSpPr txBox="1">
            <a:spLocks noChangeAspect="1" noChangeArrowheads="1"/>
          </p:cNvSpPr>
          <p:nvPr/>
        </p:nvSpPr>
        <p:spPr bwMode="auto">
          <a:xfrm>
            <a:off x="1184893" y="5983080"/>
            <a:ext cx="139558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Operations Engineering </a:t>
            </a:r>
            <a:r>
              <a:rPr lang="en-US" altLang="fr-FR" sz="1000" b="1" dirty="0" err="1" smtClean="0">
                <a:latin typeface="Arial Narrow" pitchFamily="34" charset="0"/>
              </a:rPr>
              <a:t>Aérostructures</a:t>
            </a:r>
            <a:endParaRPr lang="en-US" altLang="fr-FR" sz="1000" b="1" dirty="0" smtClean="0">
              <a:latin typeface="Arial Narrow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96617" y="3733178"/>
            <a:ext cx="2100868" cy="5731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51" name="Text Box 6"/>
          <p:cNvSpPr txBox="1">
            <a:spLocks noChangeAspect="1" noChangeArrowheads="1"/>
          </p:cNvSpPr>
          <p:nvPr/>
        </p:nvSpPr>
        <p:spPr bwMode="auto">
          <a:xfrm>
            <a:off x="1252094" y="3796571"/>
            <a:ext cx="1422906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Methods &amp; Tools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975016" y="3615235"/>
            <a:ext cx="1732038" cy="29767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57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56" name="Rectangle 55"/>
          <p:cNvSpPr/>
          <p:nvPr/>
        </p:nvSpPr>
        <p:spPr>
          <a:xfrm>
            <a:off x="2975380" y="5174116"/>
            <a:ext cx="5825720" cy="573115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  <a:alpha val="55000"/>
                </a:schemeClr>
              </a:gs>
              <a:gs pos="100000">
                <a:schemeClr val="bg1">
                  <a:alpha val="47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57" name="Rectangle 56"/>
          <p:cNvSpPr/>
          <p:nvPr/>
        </p:nvSpPr>
        <p:spPr>
          <a:xfrm>
            <a:off x="2975015" y="5921611"/>
            <a:ext cx="5826085" cy="573115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  <a:alpha val="55000"/>
                </a:schemeClr>
              </a:gs>
              <a:gs pos="100000">
                <a:schemeClr val="bg1">
                  <a:alpha val="47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pic>
        <p:nvPicPr>
          <p:cNvPr id="76" name="Picture 6" descr="Afficher l'image d'orig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1296" y="4070468"/>
            <a:ext cx="256773" cy="256773"/>
          </a:xfrm>
          <a:prstGeom prst="rect">
            <a:avLst/>
          </a:prstGeom>
          <a:noFill/>
        </p:spPr>
      </p:pic>
      <p:pic>
        <p:nvPicPr>
          <p:cNvPr id="79" name="Picture 6" descr="Afficher l'image d'orig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49667" y="5233349"/>
            <a:ext cx="256773" cy="256773"/>
          </a:xfrm>
          <a:prstGeom prst="rect">
            <a:avLst/>
          </a:prstGeom>
          <a:noFill/>
        </p:spPr>
      </p:pic>
      <p:pic>
        <p:nvPicPr>
          <p:cNvPr id="80" name="Picture 10" descr="Afficher l'image d'orig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8953" y="5500636"/>
            <a:ext cx="255228" cy="255229"/>
          </a:xfrm>
          <a:prstGeom prst="rect">
            <a:avLst/>
          </a:prstGeom>
          <a:noFill/>
        </p:spPr>
      </p:pic>
      <p:pic>
        <p:nvPicPr>
          <p:cNvPr id="81" name="Picture 6" descr="Afficher l'image d'orig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59716" y="5962035"/>
            <a:ext cx="256773" cy="256773"/>
          </a:xfrm>
          <a:prstGeom prst="rect">
            <a:avLst/>
          </a:prstGeom>
          <a:noFill/>
        </p:spPr>
      </p:pic>
      <p:cxnSp>
        <p:nvCxnSpPr>
          <p:cNvPr id="5" name="Connecteur droit 4"/>
          <p:cNvCxnSpPr>
            <a:stCxn id="24" idx="2"/>
            <a:endCxn id="99" idx="0"/>
          </p:cNvCxnSpPr>
          <p:nvPr/>
        </p:nvCxnSpPr>
        <p:spPr>
          <a:xfrm>
            <a:off x="3841035" y="4405365"/>
            <a:ext cx="8203" cy="1748489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>
            <a:stCxn id="30" idx="2"/>
            <a:endCxn id="103" idx="0"/>
          </p:cNvCxnSpPr>
          <p:nvPr/>
        </p:nvCxnSpPr>
        <p:spPr>
          <a:xfrm>
            <a:off x="5837691" y="4356493"/>
            <a:ext cx="8444" cy="1806886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/>
          <p:cNvCxnSpPr>
            <a:stCxn id="34" idx="2"/>
            <a:endCxn id="109" idx="0"/>
          </p:cNvCxnSpPr>
          <p:nvPr/>
        </p:nvCxnSpPr>
        <p:spPr>
          <a:xfrm>
            <a:off x="7847812" y="4384583"/>
            <a:ext cx="4853" cy="176121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8" descr="Afficher l'image d'origin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54690" y="4039806"/>
            <a:ext cx="291402" cy="291403"/>
          </a:xfrm>
          <a:prstGeom prst="rect">
            <a:avLst/>
          </a:prstGeom>
          <a:noFill/>
        </p:spPr>
      </p:pic>
      <p:pic>
        <p:nvPicPr>
          <p:cNvPr id="123" name="Picture 8" descr="Afficher l'image d'origin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2802" y="6242727"/>
            <a:ext cx="231112" cy="231113"/>
          </a:xfrm>
          <a:prstGeom prst="rect">
            <a:avLst/>
          </a:prstGeom>
          <a:noFill/>
        </p:spPr>
      </p:pic>
      <p:cxnSp>
        <p:nvCxnSpPr>
          <p:cNvPr id="125" name="Connecteur droit 124"/>
          <p:cNvCxnSpPr>
            <a:stCxn id="42" idx="3"/>
          </p:cNvCxnSpPr>
          <p:nvPr/>
        </p:nvCxnSpPr>
        <p:spPr>
          <a:xfrm>
            <a:off x="2771219" y="5478075"/>
            <a:ext cx="5033401" cy="9699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770713" y="5412557"/>
            <a:ext cx="157050" cy="163391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llipse 101"/>
          <p:cNvSpPr/>
          <p:nvPr/>
        </p:nvSpPr>
        <p:spPr>
          <a:xfrm>
            <a:off x="5767610" y="5410358"/>
            <a:ext cx="157050" cy="163391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Ellipse 107"/>
          <p:cNvSpPr/>
          <p:nvPr/>
        </p:nvSpPr>
        <p:spPr>
          <a:xfrm>
            <a:off x="7774140" y="5404496"/>
            <a:ext cx="157050" cy="163391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Ellipse 108"/>
          <p:cNvSpPr/>
          <p:nvPr/>
        </p:nvSpPr>
        <p:spPr>
          <a:xfrm>
            <a:off x="7774140" y="6145793"/>
            <a:ext cx="157050" cy="163391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Connecteur droit 125"/>
          <p:cNvCxnSpPr>
            <a:stCxn id="45" idx="3"/>
          </p:cNvCxnSpPr>
          <p:nvPr/>
        </p:nvCxnSpPr>
        <p:spPr>
          <a:xfrm>
            <a:off x="2763232" y="6219372"/>
            <a:ext cx="5059741" cy="17986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3770713" y="6153854"/>
            <a:ext cx="157050" cy="163391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Ellipse 102"/>
          <p:cNvSpPr/>
          <p:nvPr/>
        </p:nvSpPr>
        <p:spPr>
          <a:xfrm>
            <a:off x="5767610" y="6163379"/>
            <a:ext cx="157050" cy="163391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5" descr="C:\Users\delame\Desktop\LATelec_Latecoere_Pantone.jpg"/>
          <p:cNvPicPr>
            <a:picLocks noChangeAspect="1" noChangeArrowheads="1"/>
          </p:cNvPicPr>
          <p:nvPr/>
        </p:nvPicPr>
        <p:blipFill>
          <a:blip r:embed="rId7" cstate="print"/>
          <a:srcRect t="22868" b="25080"/>
          <a:stretch>
            <a:fillRect/>
          </a:stretch>
        </p:blipFill>
        <p:spPr bwMode="auto">
          <a:xfrm>
            <a:off x="4465332" y="1479227"/>
            <a:ext cx="647051" cy="18259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3" name="Groupe 47"/>
          <p:cNvGrpSpPr/>
          <p:nvPr/>
        </p:nvGrpSpPr>
        <p:grpSpPr>
          <a:xfrm>
            <a:off x="6936329" y="1424897"/>
            <a:ext cx="1049677" cy="203006"/>
            <a:chOff x="2975015" y="2250634"/>
            <a:chExt cx="1049677" cy="203006"/>
          </a:xfrm>
        </p:grpSpPr>
        <p:sp>
          <p:nvSpPr>
            <p:cNvPr id="134" name="LAYOUT BODY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2975015" y="2250634"/>
              <a:ext cx="1049677" cy="20300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lIns="43539" tIns="0" rIns="0" bIns="0" anchor="ctr"/>
            <a:lstStyle/>
            <a:p>
              <a:pPr eaLnBrk="0" hangingPunct="0">
                <a:spcBef>
                  <a:spcPct val="50000"/>
                </a:spcBef>
              </a:pPr>
              <a:endParaRPr lang="en-US" sz="1800">
                <a:latin typeface="Calibri" pitchFamily="34" charset="0"/>
              </a:endParaRPr>
            </a:p>
          </p:txBody>
        </p:sp>
        <p:pic>
          <p:nvPicPr>
            <p:cNvPr id="132" name="Picture 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990255" y="2273494"/>
              <a:ext cx="1019698" cy="140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85" name="Connecteur droit 84"/>
          <p:cNvCxnSpPr>
            <a:endCxn id="30" idx="0"/>
          </p:cNvCxnSpPr>
          <p:nvPr/>
        </p:nvCxnSpPr>
        <p:spPr>
          <a:xfrm>
            <a:off x="5837691" y="2181052"/>
            <a:ext cx="0" cy="1235769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 flipH="1">
            <a:off x="367145" y="3168787"/>
            <a:ext cx="7503416" cy="11792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>
            <a:endCxn id="24" idx="0"/>
          </p:cNvCxnSpPr>
          <p:nvPr/>
        </p:nvCxnSpPr>
        <p:spPr>
          <a:xfrm>
            <a:off x="3841035" y="3180579"/>
            <a:ext cx="0" cy="285114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endCxn id="34" idx="0"/>
          </p:cNvCxnSpPr>
          <p:nvPr/>
        </p:nvCxnSpPr>
        <p:spPr>
          <a:xfrm>
            <a:off x="7847812" y="3174683"/>
            <a:ext cx="0" cy="270228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>
            <a:off x="381174" y="3180579"/>
            <a:ext cx="0" cy="3027589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/>
          <p:cNvCxnSpPr/>
          <p:nvPr/>
        </p:nvCxnSpPr>
        <p:spPr>
          <a:xfrm>
            <a:off x="380999" y="4047428"/>
            <a:ext cx="303133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/>
          <p:nvPr/>
        </p:nvCxnSpPr>
        <p:spPr>
          <a:xfrm>
            <a:off x="393060" y="4629316"/>
            <a:ext cx="287358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/>
          <p:cNvCxnSpPr/>
          <p:nvPr/>
        </p:nvCxnSpPr>
        <p:spPr>
          <a:xfrm>
            <a:off x="367145" y="5477940"/>
            <a:ext cx="295619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/>
          <p:cNvCxnSpPr/>
          <p:nvPr/>
        </p:nvCxnSpPr>
        <p:spPr>
          <a:xfrm>
            <a:off x="367145" y="6195536"/>
            <a:ext cx="309473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975016" y="3465693"/>
            <a:ext cx="1732038" cy="9396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cxnSp>
        <p:nvCxnSpPr>
          <p:cNvPr id="116" name="Connecteur droit 115"/>
          <p:cNvCxnSpPr/>
          <p:nvPr/>
        </p:nvCxnSpPr>
        <p:spPr>
          <a:xfrm>
            <a:off x="4749909" y="2018504"/>
            <a:ext cx="2500" cy="182666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>
            <a:off x="7088268" y="2006042"/>
            <a:ext cx="2500" cy="182666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6"/>
          <p:cNvSpPr txBox="1">
            <a:spLocks noChangeAspect="1" noChangeArrowheads="1"/>
          </p:cNvSpPr>
          <p:nvPr/>
        </p:nvSpPr>
        <p:spPr bwMode="auto">
          <a:xfrm>
            <a:off x="3505387" y="3518038"/>
            <a:ext cx="134093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spc="-80" dirty="0" smtClean="0">
                <a:latin typeface="Arial Narrow" pitchFamily="34" charset="0"/>
              </a:rPr>
              <a:t>Architecture &amp; Design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spc="-80" dirty="0" smtClean="0">
                <a:latin typeface="Arial Narrow" pitchFamily="34" charset="0"/>
              </a:rPr>
              <a:t>Interconnection &amp; Avionics</a:t>
            </a:r>
          </a:p>
        </p:txBody>
      </p:sp>
      <p:pic>
        <p:nvPicPr>
          <p:cNvPr id="74" name="Picture 6" descr="Afficher l'image d'orig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8756" y="4073533"/>
            <a:ext cx="256773" cy="256773"/>
          </a:xfrm>
          <a:prstGeom prst="rect">
            <a:avLst/>
          </a:prstGeom>
          <a:noFill/>
        </p:spPr>
      </p:pic>
      <p:pic>
        <p:nvPicPr>
          <p:cNvPr id="75" name="Picture 10" descr="Afficher l'image d'orig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30121" y="4074594"/>
            <a:ext cx="255228" cy="255229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>
          <a:xfrm>
            <a:off x="6981793" y="3444911"/>
            <a:ext cx="1732038" cy="9396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pic>
        <p:nvPicPr>
          <p:cNvPr id="69" name="Picture 8" descr="Afficher l'image d'origin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78111" y="4060421"/>
            <a:ext cx="291402" cy="291403"/>
          </a:xfrm>
          <a:prstGeom prst="rect">
            <a:avLst/>
          </a:prstGeom>
          <a:noFill/>
        </p:spPr>
      </p:pic>
      <p:pic>
        <p:nvPicPr>
          <p:cNvPr id="77" name="Picture 6" descr="Afficher l'image d'orig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1582" y="4070469"/>
            <a:ext cx="256773" cy="256773"/>
          </a:xfrm>
          <a:prstGeom prst="rect">
            <a:avLst/>
          </a:prstGeom>
          <a:noFill/>
        </p:spPr>
      </p:pic>
      <p:pic>
        <p:nvPicPr>
          <p:cNvPr id="78" name="Picture 10" descr="Afficher l'image d'orig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2947" y="4066450"/>
            <a:ext cx="255228" cy="255229"/>
          </a:xfrm>
          <a:prstGeom prst="rect">
            <a:avLst/>
          </a:prstGeom>
          <a:noFill/>
        </p:spPr>
      </p:pic>
      <p:sp>
        <p:nvSpPr>
          <p:cNvPr id="35" name="Text Box 6"/>
          <p:cNvSpPr txBox="1">
            <a:spLocks noChangeAspect="1" noChangeArrowheads="1"/>
          </p:cNvSpPr>
          <p:nvPr/>
        </p:nvSpPr>
        <p:spPr bwMode="auto">
          <a:xfrm>
            <a:off x="7461168" y="3434322"/>
            <a:ext cx="155329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spc="-80" dirty="0" smtClean="0">
                <a:latin typeface="Arial Narrow" pitchFamily="34" charset="0"/>
              </a:rPr>
              <a:t>Stress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spc="-80" dirty="0" err="1" smtClean="0">
                <a:latin typeface="Arial Narrow" pitchFamily="34" charset="0"/>
              </a:rPr>
              <a:t>Aerostruct</a:t>
            </a:r>
            <a:r>
              <a:rPr lang="en-US" altLang="fr-FR" sz="1000" b="1" spc="-80" dirty="0" smtClean="0">
                <a:latin typeface="Arial Narrow" pitchFamily="34" charset="0"/>
              </a:rPr>
              <a:t>. &amp; Interco.</a:t>
            </a:r>
          </a:p>
        </p:txBody>
      </p:sp>
      <p:cxnSp>
        <p:nvCxnSpPr>
          <p:cNvPr id="114" name="Connecteur droit 113"/>
          <p:cNvCxnSpPr/>
          <p:nvPr/>
        </p:nvCxnSpPr>
        <p:spPr>
          <a:xfrm>
            <a:off x="4747173" y="2194526"/>
            <a:ext cx="2354973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2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3" y="575824"/>
            <a:ext cx="9156986" cy="57063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197" y="1397479"/>
            <a:ext cx="8961120" cy="5135880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960167" y="1430946"/>
            <a:ext cx="7886700" cy="64240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Engineering Organization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44380" y="3649724"/>
            <a:ext cx="1732038" cy="26938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57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6962585" y="3640638"/>
            <a:ext cx="1732038" cy="270291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57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0" name="Rectangle 9"/>
          <p:cNvSpPr/>
          <p:nvPr/>
        </p:nvSpPr>
        <p:spPr>
          <a:xfrm>
            <a:off x="5991613" y="568537"/>
            <a:ext cx="1965384" cy="573115"/>
          </a:xfrm>
          <a:prstGeom prst="rect">
            <a:avLst/>
          </a:prstGeom>
          <a:solidFill>
            <a:srgbClr val="2452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11" name="Text Box 6"/>
          <p:cNvSpPr txBox="1">
            <a:spLocks noChangeAspect="1" noChangeArrowheads="1"/>
          </p:cNvSpPr>
          <p:nvPr/>
        </p:nvSpPr>
        <p:spPr bwMode="auto">
          <a:xfrm>
            <a:off x="6498061" y="744288"/>
            <a:ext cx="1573236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fr-FR" sz="1000" b="1" spc="-50" dirty="0" smtClean="0">
                <a:solidFill>
                  <a:schemeClr val="bg1"/>
                </a:solidFill>
                <a:latin typeface="Arial Narrow" pitchFamily="34" charset="0"/>
              </a:rPr>
              <a:t>VP Operations </a:t>
            </a:r>
            <a:r>
              <a:rPr lang="en-US" altLang="fr-FR" sz="1000" b="1" spc="-50" dirty="0" err="1" smtClean="0">
                <a:solidFill>
                  <a:schemeClr val="bg1"/>
                </a:solidFill>
                <a:latin typeface="Arial Narrow" pitchFamily="34" charset="0"/>
              </a:rPr>
              <a:t>Aerostructures</a:t>
            </a:r>
            <a:endParaRPr lang="en-US" altLang="fr-FR" sz="1000" b="1" spc="-50" dirty="0" smtClean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10210" y="580837"/>
            <a:ext cx="1957877" cy="573115"/>
          </a:xfrm>
          <a:prstGeom prst="rect">
            <a:avLst/>
          </a:prstGeom>
          <a:solidFill>
            <a:srgbClr val="E26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13" name="Text Box 6"/>
          <p:cNvSpPr txBox="1">
            <a:spLocks noChangeAspect="1" noChangeArrowheads="1"/>
          </p:cNvSpPr>
          <p:nvPr/>
        </p:nvSpPr>
        <p:spPr bwMode="auto">
          <a:xfrm>
            <a:off x="4116658" y="762056"/>
            <a:ext cx="145143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000" b="1" spc="-50" dirty="0" smtClean="0">
                <a:solidFill>
                  <a:schemeClr val="bg1"/>
                </a:solidFill>
                <a:latin typeface="Arial Narrow" pitchFamily="34" charset="0"/>
              </a:rPr>
              <a:t>VP Interconnection Systems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42450" y="3196471"/>
            <a:ext cx="1732038" cy="9396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5" name="Text Box 6"/>
          <p:cNvSpPr txBox="1">
            <a:spLocks noChangeAspect="1" noChangeArrowheads="1"/>
          </p:cNvSpPr>
          <p:nvPr/>
        </p:nvSpPr>
        <p:spPr bwMode="auto">
          <a:xfrm>
            <a:off x="5528588" y="3269597"/>
            <a:ext cx="1233419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spc="-80" dirty="0" smtClean="0">
                <a:latin typeface="Arial Narrow" pitchFamily="34" charset="0"/>
              </a:rPr>
              <a:t>Architecture &amp; Design </a:t>
            </a:r>
            <a:r>
              <a:rPr lang="en-US" altLang="fr-FR" sz="1000" b="1" spc="-80" dirty="0" err="1" smtClean="0">
                <a:latin typeface="Arial Narrow" pitchFamily="34" charset="0"/>
              </a:rPr>
              <a:t>Aerostructures</a:t>
            </a:r>
            <a:endParaRPr lang="en-US" altLang="fr-FR" sz="1000" b="1" spc="-80" dirty="0" smtClean="0">
              <a:latin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2989" y="4148502"/>
            <a:ext cx="2100868" cy="5731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7" name="Text Box 6"/>
          <p:cNvSpPr txBox="1">
            <a:spLocks noChangeAspect="1" noChangeArrowheads="1"/>
          </p:cNvSpPr>
          <p:nvPr/>
        </p:nvSpPr>
        <p:spPr bwMode="auto">
          <a:xfrm>
            <a:off x="1223617" y="4233483"/>
            <a:ext cx="144764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Airworthiness &amp; Safety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9208" y="4943076"/>
            <a:ext cx="2100868" cy="5731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19" name="Text Box 6"/>
          <p:cNvSpPr txBox="1">
            <a:spLocks noChangeAspect="1" noChangeArrowheads="1"/>
          </p:cNvSpPr>
          <p:nvPr/>
        </p:nvSpPr>
        <p:spPr bwMode="auto">
          <a:xfrm>
            <a:off x="1164115" y="5000962"/>
            <a:ext cx="139522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Operations Engineering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Interconnection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1221" y="5684373"/>
            <a:ext cx="2100868" cy="5731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21" name="Text Box 6"/>
          <p:cNvSpPr txBox="1">
            <a:spLocks noChangeAspect="1" noChangeArrowheads="1"/>
          </p:cNvSpPr>
          <p:nvPr/>
        </p:nvSpPr>
        <p:spPr bwMode="auto">
          <a:xfrm>
            <a:off x="1163750" y="5734639"/>
            <a:ext cx="139558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Operations Engineering </a:t>
            </a:r>
            <a:r>
              <a:rPr lang="en-US" altLang="fr-FR" sz="1000" b="1" dirty="0" err="1" smtClean="0">
                <a:latin typeface="Arial Narrow" pitchFamily="34" charset="0"/>
              </a:rPr>
              <a:t>Aérostructures</a:t>
            </a:r>
            <a:endParaRPr lang="en-US" altLang="fr-FR" sz="1000" b="1" dirty="0" smtClean="0">
              <a:latin typeface="Arial Narrow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7621" y="3464846"/>
            <a:ext cx="2100868" cy="5731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23" name="Text Box 6"/>
          <p:cNvSpPr txBox="1">
            <a:spLocks noChangeAspect="1" noChangeArrowheads="1"/>
          </p:cNvSpPr>
          <p:nvPr/>
        </p:nvSpPr>
        <p:spPr bwMode="auto">
          <a:xfrm>
            <a:off x="1230951" y="3548130"/>
            <a:ext cx="1422906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Methods &amp; Tools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53873" y="3366794"/>
            <a:ext cx="1732038" cy="29767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57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25" name="Rectangle 24"/>
          <p:cNvSpPr/>
          <p:nvPr/>
        </p:nvSpPr>
        <p:spPr>
          <a:xfrm>
            <a:off x="2954237" y="4925675"/>
            <a:ext cx="5825720" cy="573115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  <a:alpha val="55000"/>
                </a:schemeClr>
              </a:gs>
              <a:gs pos="100000">
                <a:schemeClr val="bg1">
                  <a:alpha val="47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26" name="Rectangle 25"/>
          <p:cNvSpPr/>
          <p:nvPr/>
        </p:nvSpPr>
        <p:spPr>
          <a:xfrm>
            <a:off x="2953872" y="5673170"/>
            <a:ext cx="5826085" cy="573115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  <a:alpha val="55000"/>
                </a:schemeClr>
              </a:gs>
              <a:gs pos="100000">
                <a:schemeClr val="bg1">
                  <a:alpha val="47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27" name="Rectangle 26"/>
          <p:cNvSpPr/>
          <p:nvPr/>
        </p:nvSpPr>
        <p:spPr>
          <a:xfrm>
            <a:off x="2557532" y="2104583"/>
            <a:ext cx="2088000" cy="573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28" name="Text Box 6"/>
          <p:cNvSpPr txBox="1">
            <a:spLocks noChangeAspect="1" noChangeArrowheads="1"/>
          </p:cNvSpPr>
          <p:nvPr/>
        </p:nvSpPr>
        <p:spPr bwMode="auto">
          <a:xfrm>
            <a:off x="3248218" y="2116749"/>
            <a:ext cx="1284036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Administration &amp; accounting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79873" y="2092963"/>
            <a:ext cx="2011846" cy="573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sp>
        <p:nvSpPr>
          <p:cNvPr id="30" name="Text Box 6"/>
          <p:cNvSpPr txBox="1">
            <a:spLocks noChangeAspect="1" noChangeArrowheads="1"/>
          </p:cNvSpPr>
          <p:nvPr/>
        </p:nvSpPr>
        <p:spPr bwMode="auto">
          <a:xfrm>
            <a:off x="7395299" y="2166089"/>
            <a:ext cx="1284036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dirty="0" smtClean="0">
                <a:latin typeface="Arial Narrow" pitchFamily="34" charset="0"/>
              </a:rPr>
              <a:t>Engineering Quality</a:t>
            </a:r>
          </a:p>
        </p:txBody>
      </p:sp>
      <p:pic>
        <p:nvPicPr>
          <p:cNvPr id="31" name="Picture 14"/>
          <p:cNvPicPr>
            <a:picLocks noChangeAspect="1" noChangeArrowheads="1"/>
          </p:cNvPicPr>
          <p:nvPr/>
        </p:nvPicPr>
        <p:blipFill>
          <a:blip r:embed="rId4" cstate="print"/>
          <a:srcRect t="11649" b="13187"/>
          <a:stretch>
            <a:fillRect/>
          </a:stretch>
        </p:blipFill>
        <p:spPr bwMode="auto">
          <a:xfrm>
            <a:off x="2562940" y="2104806"/>
            <a:ext cx="571145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6" descr="Afficher l'image d'orig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60153" y="3822027"/>
            <a:ext cx="256773" cy="256773"/>
          </a:xfrm>
          <a:prstGeom prst="rect">
            <a:avLst/>
          </a:prstGeom>
          <a:noFill/>
        </p:spPr>
      </p:pic>
      <p:pic>
        <p:nvPicPr>
          <p:cNvPr id="33" name="Picture 6" descr="Afficher l'image d'orig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8524" y="4984908"/>
            <a:ext cx="256773" cy="256773"/>
          </a:xfrm>
          <a:prstGeom prst="rect">
            <a:avLst/>
          </a:prstGeom>
          <a:noFill/>
        </p:spPr>
      </p:pic>
      <p:pic>
        <p:nvPicPr>
          <p:cNvPr id="34" name="Picture 10" descr="Afficher l'image d'origin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7810" y="5252195"/>
            <a:ext cx="255228" cy="255229"/>
          </a:xfrm>
          <a:prstGeom prst="rect">
            <a:avLst/>
          </a:prstGeom>
          <a:noFill/>
        </p:spPr>
      </p:pic>
      <p:pic>
        <p:nvPicPr>
          <p:cNvPr id="35" name="Picture 6" descr="Afficher l'image d'orig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573" y="5713594"/>
            <a:ext cx="256773" cy="256773"/>
          </a:xfrm>
          <a:prstGeom prst="rect">
            <a:avLst/>
          </a:prstGeom>
          <a:noFill/>
        </p:spPr>
      </p:pic>
      <p:cxnSp>
        <p:nvCxnSpPr>
          <p:cNvPr id="36" name="Connecteur droit 35"/>
          <p:cNvCxnSpPr>
            <a:stCxn id="63" idx="2"/>
            <a:endCxn id="47" idx="0"/>
          </p:cNvCxnSpPr>
          <p:nvPr/>
        </p:nvCxnSpPr>
        <p:spPr>
          <a:xfrm>
            <a:off x="3819892" y="4156924"/>
            <a:ext cx="8203" cy="1748489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4" idx="2"/>
            <a:endCxn id="48" idx="0"/>
          </p:cNvCxnSpPr>
          <p:nvPr/>
        </p:nvCxnSpPr>
        <p:spPr>
          <a:xfrm>
            <a:off x="5808469" y="4136143"/>
            <a:ext cx="16523" cy="1778795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70" idx="2"/>
            <a:endCxn id="45" idx="0"/>
          </p:cNvCxnSpPr>
          <p:nvPr/>
        </p:nvCxnSpPr>
        <p:spPr>
          <a:xfrm>
            <a:off x="7826669" y="4136142"/>
            <a:ext cx="4853" cy="1761210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8" descr="Afficher l'image d'origin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33547" y="3791365"/>
            <a:ext cx="291402" cy="291403"/>
          </a:xfrm>
          <a:prstGeom prst="rect">
            <a:avLst/>
          </a:prstGeom>
          <a:noFill/>
        </p:spPr>
      </p:pic>
      <p:pic>
        <p:nvPicPr>
          <p:cNvPr id="40" name="Picture 8" descr="Afficher l'image d'origin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81659" y="5994286"/>
            <a:ext cx="231112" cy="231113"/>
          </a:xfrm>
          <a:prstGeom prst="rect">
            <a:avLst/>
          </a:prstGeom>
          <a:noFill/>
        </p:spPr>
      </p:pic>
      <p:cxnSp>
        <p:nvCxnSpPr>
          <p:cNvPr id="41" name="Connecteur droit 40"/>
          <p:cNvCxnSpPr>
            <a:stCxn id="18" idx="3"/>
          </p:cNvCxnSpPr>
          <p:nvPr/>
        </p:nvCxnSpPr>
        <p:spPr>
          <a:xfrm>
            <a:off x="2750076" y="5229634"/>
            <a:ext cx="5033401" cy="9699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3749570" y="5164116"/>
            <a:ext cx="157050" cy="1633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5746467" y="5161917"/>
            <a:ext cx="157050" cy="1633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7752997" y="5156055"/>
            <a:ext cx="157050" cy="1633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7752997" y="5897352"/>
            <a:ext cx="157050" cy="1633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eur droit 45"/>
          <p:cNvCxnSpPr>
            <a:stCxn id="20" idx="3"/>
          </p:cNvCxnSpPr>
          <p:nvPr/>
        </p:nvCxnSpPr>
        <p:spPr>
          <a:xfrm>
            <a:off x="2742089" y="5970931"/>
            <a:ext cx="5059741" cy="17986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/>
          <p:cNvSpPr/>
          <p:nvPr/>
        </p:nvSpPr>
        <p:spPr>
          <a:xfrm>
            <a:off x="3749570" y="5905413"/>
            <a:ext cx="157050" cy="1633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/>
          <p:cNvSpPr/>
          <p:nvPr/>
        </p:nvSpPr>
        <p:spPr>
          <a:xfrm>
            <a:off x="5746467" y="5914938"/>
            <a:ext cx="157050" cy="1633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5" descr="C:\Users\delame\Desktop\LATelec_Latecoere_Pantone.jpg"/>
          <p:cNvPicPr>
            <a:picLocks noChangeAspect="1" noChangeArrowheads="1"/>
          </p:cNvPicPr>
          <p:nvPr/>
        </p:nvPicPr>
        <p:blipFill>
          <a:blip r:embed="rId8" cstate="print"/>
          <a:srcRect t="22868" b="25080"/>
          <a:stretch>
            <a:fillRect/>
          </a:stretch>
        </p:blipFill>
        <p:spPr bwMode="auto">
          <a:xfrm>
            <a:off x="4457437" y="614892"/>
            <a:ext cx="647051" cy="18259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50" name="Groupe 47"/>
          <p:cNvGrpSpPr/>
          <p:nvPr/>
        </p:nvGrpSpPr>
        <p:grpSpPr>
          <a:xfrm>
            <a:off x="6740360" y="561091"/>
            <a:ext cx="1049677" cy="203006"/>
            <a:chOff x="2975015" y="2250634"/>
            <a:chExt cx="1049677" cy="203006"/>
          </a:xfrm>
        </p:grpSpPr>
        <p:sp>
          <p:nvSpPr>
            <p:cNvPr id="51" name="LAYOUT BODY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2975015" y="2250634"/>
              <a:ext cx="1049677" cy="20300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lIns="43539" tIns="0" rIns="0" bIns="0" anchor="ctr"/>
            <a:lstStyle/>
            <a:p>
              <a:pPr eaLnBrk="0" hangingPunct="0">
                <a:spcBef>
                  <a:spcPct val="50000"/>
                </a:spcBef>
              </a:pPr>
              <a:endParaRPr lang="en-US" sz="1800">
                <a:latin typeface="Calibri" pitchFamily="34" charset="0"/>
              </a:endParaRPr>
            </a:p>
          </p:txBody>
        </p:sp>
        <p:pic>
          <p:nvPicPr>
            <p:cNvPr id="52" name="Picture 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90255" y="2273494"/>
              <a:ext cx="1019698" cy="140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53" name="Connecteur droit 52"/>
          <p:cNvCxnSpPr>
            <a:endCxn id="14" idx="0"/>
          </p:cNvCxnSpPr>
          <p:nvPr/>
        </p:nvCxnSpPr>
        <p:spPr>
          <a:xfrm>
            <a:off x="5808469" y="1960702"/>
            <a:ext cx="0" cy="1235769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H="1">
            <a:off x="346002" y="2920346"/>
            <a:ext cx="7503416" cy="11792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endCxn id="63" idx="0"/>
          </p:cNvCxnSpPr>
          <p:nvPr/>
        </p:nvCxnSpPr>
        <p:spPr>
          <a:xfrm>
            <a:off x="3819892" y="2932138"/>
            <a:ext cx="0" cy="285114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endCxn id="70" idx="0"/>
          </p:cNvCxnSpPr>
          <p:nvPr/>
        </p:nvCxnSpPr>
        <p:spPr>
          <a:xfrm>
            <a:off x="7826669" y="2926242"/>
            <a:ext cx="0" cy="270228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360031" y="2932138"/>
            <a:ext cx="0" cy="3027589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7" idx="3"/>
          </p:cNvCxnSpPr>
          <p:nvPr/>
        </p:nvCxnSpPr>
        <p:spPr>
          <a:xfrm flipV="1">
            <a:off x="4645532" y="2387043"/>
            <a:ext cx="2249388" cy="4098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359856" y="3798987"/>
            <a:ext cx="303133" cy="0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371917" y="4380875"/>
            <a:ext cx="287358" cy="0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346002" y="5229499"/>
            <a:ext cx="295619" cy="0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346002" y="5947095"/>
            <a:ext cx="309473" cy="0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953873" y="3217252"/>
            <a:ext cx="1732038" cy="9396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cxnSp>
        <p:nvCxnSpPr>
          <p:cNvPr id="64" name="Connecteur droit 63"/>
          <p:cNvCxnSpPr/>
          <p:nvPr/>
        </p:nvCxnSpPr>
        <p:spPr>
          <a:xfrm>
            <a:off x="5797501" y="1329592"/>
            <a:ext cx="0" cy="290045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4744160" y="1146926"/>
            <a:ext cx="2500" cy="182666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7083739" y="1146926"/>
            <a:ext cx="2500" cy="182666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Box 6"/>
          <p:cNvSpPr txBox="1">
            <a:spLocks noChangeAspect="1" noChangeArrowheads="1"/>
          </p:cNvSpPr>
          <p:nvPr/>
        </p:nvSpPr>
        <p:spPr bwMode="auto">
          <a:xfrm>
            <a:off x="3484244" y="3269597"/>
            <a:ext cx="134093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spc="-80" dirty="0" smtClean="0">
                <a:latin typeface="Arial Narrow" pitchFamily="34" charset="0"/>
              </a:rPr>
              <a:t>Architecture &amp; Design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spc="-80" dirty="0" smtClean="0">
                <a:latin typeface="Arial Narrow" pitchFamily="34" charset="0"/>
              </a:rPr>
              <a:t>Interconnection &amp; Avionics</a:t>
            </a:r>
          </a:p>
        </p:txBody>
      </p:sp>
      <p:pic>
        <p:nvPicPr>
          <p:cNvPr id="68" name="Picture 6" descr="Afficher l'image d'orig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67613" y="3825092"/>
            <a:ext cx="256773" cy="256773"/>
          </a:xfrm>
          <a:prstGeom prst="rect">
            <a:avLst/>
          </a:prstGeom>
          <a:noFill/>
        </p:spPr>
      </p:pic>
      <p:pic>
        <p:nvPicPr>
          <p:cNvPr id="69" name="Picture 10" descr="Afficher l'image d'origin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08978" y="3826153"/>
            <a:ext cx="255228" cy="255229"/>
          </a:xfrm>
          <a:prstGeom prst="rect">
            <a:avLst/>
          </a:prstGeom>
          <a:noFill/>
        </p:spPr>
      </p:pic>
      <p:sp>
        <p:nvSpPr>
          <p:cNvPr id="70" name="Rectangle 69"/>
          <p:cNvSpPr/>
          <p:nvPr/>
        </p:nvSpPr>
        <p:spPr>
          <a:xfrm>
            <a:off x="6960650" y="3196470"/>
            <a:ext cx="1732038" cy="9396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pic>
        <p:nvPicPr>
          <p:cNvPr id="71" name="Picture 8" descr="Afficher l'image d'origin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6968" y="3811980"/>
            <a:ext cx="291402" cy="291403"/>
          </a:xfrm>
          <a:prstGeom prst="rect">
            <a:avLst/>
          </a:prstGeom>
          <a:noFill/>
        </p:spPr>
      </p:pic>
      <p:pic>
        <p:nvPicPr>
          <p:cNvPr id="72" name="Picture 6" descr="Afficher l'image d'orig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0439" y="3822028"/>
            <a:ext cx="256773" cy="256773"/>
          </a:xfrm>
          <a:prstGeom prst="rect">
            <a:avLst/>
          </a:prstGeom>
          <a:noFill/>
        </p:spPr>
      </p:pic>
      <p:pic>
        <p:nvPicPr>
          <p:cNvPr id="73" name="Picture 10" descr="Afficher l'image d'origin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21804" y="3818009"/>
            <a:ext cx="255228" cy="255229"/>
          </a:xfrm>
          <a:prstGeom prst="rect">
            <a:avLst/>
          </a:prstGeom>
          <a:noFill/>
        </p:spPr>
      </p:pic>
      <p:sp>
        <p:nvSpPr>
          <p:cNvPr id="74" name="Text Box 6"/>
          <p:cNvSpPr txBox="1">
            <a:spLocks noChangeAspect="1" noChangeArrowheads="1"/>
          </p:cNvSpPr>
          <p:nvPr/>
        </p:nvSpPr>
        <p:spPr bwMode="auto">
          <a:xfrm>
            <a:off x="7440025" y="3185881"/>
            <a:ext cx="155329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E00000"/>
              </a:buClr>
              <a:buSzPct val="95000"/>
              <a:buFont typeface="Wingdings" pitchFamily="2" charset="2"/>
              <a:buChar char="l"/>
              <a:tabLst>
                <a:tab pos="714375" algn="ctr"/>
                <a:tab pos="2238375" algn="ctr"/>
                <a:tab pos="3948113" algn="l"/>
              </a:tabLst>
              <a:defRPr sz="1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40000"/>
              </a:spcBef>
              <a:buClr>
                <a:srgbClr val="003399"/>
              </a:buClr>
              <a:buFont typeface="Wingdings 3" pitchFamily="18" charset="2"/>
              <a:buChar char="Æ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spcBef>
                <a:spcPct val="35000"/>
              </a:spcBef>
              <a:buSzPct val="115000"/>
              <a:buFont typeface="Wingdings 2" pitchFamily="18" charset="2"/>
              <a:buChar char="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spcBef>
                <a:spcPct val="30000"/>
              </a:spcBef>
              <a:buChar char="–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spcBef>
                <a:spcPct val="25000"/>
              </a:spcBef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85000"/>
              <a:buFont typeface="Wingdings" pitchFamily="2" charset="2"/>
              <a:buChar char="Ä"/>
              <a:tabLst>
                <a:tab pos="714375" algn="ctr"/>
                <a:tab pos="2238375" algn="ctr"/>
                <a:tab pos="3948113" algn="l"/>
              </a:tabLst>
              <a:defRPr sz="12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spc="-80" dirty="0" smtClean="0">
                <a:latin typeface="Arial Narrow" pitchFamily="34" charset="0"/>
              </a:rPr>
              <a:t>Stress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fr-FR" sz="1000" b="1" spc="-80" dirty="0" err="1" smtClean="0">
                <a:latin typeface="Arial Narrow" pitchFamily="34" charset="0"/>
              </a:rPr>
              <a:t>Aerostruct</a:t>
            </a:r>
            <a:r>
              <a:rPr lang="en-US" altLang="fr-FR" sz="1000" b="1" spc="-80" dirty="0" smtClean="0">
                <a:latin typeface="Arial Narrow" pitchFamily="34" charset="0"/>
              </a:rPr>
              <a:t>. &amp; Interco.</a:t>
            </a:r>
          </a:p>
        </p:txBody>
      </p:sp>
      <p:cxnSp>
        <p:nvCxnSpPr>
          <p:cNvPr id="75" name="Connecteur droit 74"/>
          <p:cNvCxnSpPr/>
          <p:nvPr/>
        </p:nvCxnSpPr>
        <p:spPr>
          <a:xfrm>
            <a:off x="4738193" y="1329592"/>
            <a:ext cx="2354973" cy="0"/>
          </a:xfrm>
          <a:prstGeom prst="line">
            <a:avLst/>
          </a:prstGeom>
          <a:ln w="28575">
            <a:solidFill>
              <a:schemeClr val="accent6"/>
            </a:solidFill>
          </a:ln>
          <a:effectLst>
            <a:outerShdw dist="12700" dir="2700000" algn="tl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14"/>
          <p:cNvPicPr>
            <a:picLocks noChangeAspect="1" noChangeArrowheads="1"/>
          </p:cNvPicPr>
          <p:nvPr/>
        </p:nvPicPr>
        <p:blipFill>
          <a:blip r:embed="rId4" cstate="print"/>
          <a:srcRect t="11649" b="13187"/>
          <a:stretch>
            <a:fillRect/>
          </a:stretch>
        </p:blipFill>
        <p:spPr bwMode="auto">
          <a:xfrm>
            <a:off x="655402" y="4148725"/>
            <a:ext cx="571145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14"/>
          <p:cNvPicPr>
            <a:picLocks noChangeAspect="1" noChangeArrowheads="1"/>
          </p:cNvPicPr>
          <p:nvPr/>
        </p:nvPicPr>
        <p:blipFill>
          <a:blip r:embed="rId4" cstate="print"/>
          <a:srcRect t="11649" b="13187"/>
          <a:stretch>
            <a:fillRect/>
          </a:stretch>
        </p:blipFill>
        <p:spPr bwMode="auto">
          <a:xfrm>
            <a:off x="658020" y="3461656"/>
            <a:ext cx="571145" cy="5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44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3005" r="51099"/>
          <a:stretch>
            <a:fillRect/>
          </a:stretch>
        </p:blipFill>
        <p:spPr bwMode="auto">
          <a:xfrm>
            <a:off x="0" y="714375"/>
            <a:ext cx="9144000" cy="572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itre 53"/>
          <p:cNvSpPr>
            <a:spLocks noGrp="1"/>
          </p:cNvSpPr>
          <p:nvPr>
            <p:ph type="title"/>
          </p:nvPr>
        </p:nvSpPr>
        <p:spPr>
          <a:xfrm>
            <a:off x="457200" y="34657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otum" pitchFamily="34" charset="-127"/>
                <a:cs typeface="+mn-cs"/>
              </a:rPr>
              <a:t>LATECOERE Group Overview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Dotum" pitchFamily="34" charset="-127"/>
              <a:cs typeface="+mn-cs"/>
            </a:endParaRPr>
          </a:p>
        </p:txBody>
      </p:sp>
      <p:sp>
        <p:nvSpPr>
          <p:cNvPr id="10" name="LAYOUT BODY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409276" y="3576109"/>
            <a:ext cx="3245075" cy="1150937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  <a:effectLst/>
        </p:spPr>
        <p:txBody>
          <a:bodyPr lIns="72000" tIns="0" rIns="0" bIns="0" anchor="ctr"/>
          <a:lstStyle/>
          <a:p>
            <a:pPr marL="180975" indent="-180975" algn="l">
              <a:spcBef>
                <a:spcPct val="20000"/>
              </a:spcBef>
              <a:buClr>
                <a:srgbClr val="31B6E5"/>
              </a:buClr>
              <a:buSzPct val="85000"/>
              <a:buFont typeface="Wingdings" pitchFamily="2" charset="2"/>
              <a:buChar char="§"/>
            </a:pPr>
            <a:r>
              <a:rPr lang="en-US" sz="1400" b="1" dirty="0" smtClean="0">
                <a:solidFill>
                  <a:schemeClr val="tx2"/>
                </a:solidFill>
                <a:latin typeface="+mn-lt"/>
              </a:rPr>
              <a:t>Independent world leader in aircraft doors</a:t>
            </a:r>
          </a:p>
          <a:p>
            <a:pPr marL="180975" indent="-180975" algn="l">
              <a:spcBef>
                <a:spcPct val="20000"/>
              </a:spcBef>
              <a:buClr>
                <a:srgbClr val="31B6E5"/>
              </a:buClr>
              <a:buSzPct val="85000"/>
              <a:buFont typeface="Wingdings" pitchFamily="2" charset="2"/>
              <a:buChar char="§"/>
            </a:pPr>
            <a:r>
              <a:rPr lang="en-US" sz="1400" b="1" dirty="0" smtClean="0">
                <a:solidFill>
                  <a:schemeClr val="tx2"/>
                </a:solidFill>
                <a:latin typeface="+mn-lt"/>
              </a:rPr>
              <a:t>Top 6 in Europe for fuselage sections</a:t>
            </a:r>
            <a:endParaRPr lang="en-US" sz="1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LAYOUT BODY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409276" y="1337530"/>
            <a:ext cx="3245075" cy="812800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 eaLnBrk="0" hangingPunct="0">
              <a:spcBef>
                <a:spcPct val="50000"/>
              </a:spcBef>
            </a:pPr>
            <a:endParaRPr lang="en-US" sz="1800">
              <a:latin typeface="Calibri" pitchFamily="34" charset="0"/>
            </a:endParaRPr>
          </a:p>
        </p:txBody>
      </p:sp>
      <p:sp>
        <p:nvSpPr>
          <p:cNvPr id="17" name="AutoShape 2"/>
          <p:cNvSpPr>
            <a:spLocks noChangeAspect="1" noChangeArrowheads="1" noTextEdit="1"/>
          </p:cNvSpPr>
          <p:nvPr/>
        </p:nvSpPr>
        <p:spPr bwMode="auto">
          <a:xfrm>
            <a:off x="2762435" y="4929188"/>
            <a:ext cx="1815612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2763901" y="4930776"/>
            <a:ext cx="1812680" cy="10953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 sz="1800">
              <a:latin typeface="Calibri" pitchFamily="34" charset="0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36815" y="5057775"/>
            <a:ext cx="1469780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849750" y="5257801"/>
            <a:ext cx="235642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b="1" smtClean="0">
                <a:solidFill>
                  <a:srgbClr val="FFFFFF"/>
                </a:solidFill>
              </a:rPr>
              <a:t>56%</a:t>
            </a:r>
            <a:endParaRPr lang="en-US" sz="1050">
              <a:latin typeface="Arial" pitchFamily="34" charset="0"/>
            </a:endParaRPr>
          </a:p>
        </p:txBody>
      </p:sp>
      <p:sp>
        <p:nvSpPr>
          <p:cNvPr id="21" name="Rectangle 3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11340" y="3648075"/>
            <a:ext cx="1804072" cy="970499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 algn="ctr">
              <a:spcBef>
                <a:spcPct val="50000"/>
              </a:spcBef>
              <a:buClr>
                <a:schemeClr val="bg2"/>
              </a:buClr>
              <a:defRPr/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Activity</a:t>
            </a:r>
          </a:p>
        </p:txBody>
      </p:sp>
      <p:sp>
        <p:nvSpPr>
          <p:cNvPr id="22" name="Rectangle 34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27130" y="4698479"/>
            <a:ext cx="1799147" cy="173611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 marL="1512" lvl="1" algn="ctr" defTabSz="958466">
              <a:spcBef>
                <a:spcPct val="50000"/>
              </a:spcBef>
              <a:buClr>
                <a:schemeClr val="bg2"/>
              </a:buClr>
              <a:buSzPct val="25000"/>
              <a:defRPr/>
            </a:pPr>
            <a:r>
              <a:rPr lang="en-US" altLang="zh-TW" b="1" dirty="0" smtClean="0">
                <a:solidFill>
                  <a:schemeClr val="bg1"/>
                </a:solidFill>
              </a:rPr>
              <a:t>2016 revenue  </a:t>
            </a:r>
          </a:p>
          <a:p>
            <a:pPr marL="1512" lvl="1" algn="ctr" defTabSz="958466">
              <a:spcBef>
                <a:spcPct val="50000"/>
              </a:spcBef>
              <a:buClr>
                <a:schemeClr val="bg2"/>
              </a:buClr>
              <a:buSzPct val="25000"/>
              <a:defRPr/>
            </a:pPr>
            <a:r>
              <a:rPr lang="en-US" altLang="zh-TW" b="1" dirty="0" smtClean="0">
                <a:solidFill>
                  <a:schemeClr val="bg1"/>
                </a:solidFill>
              </a:rPr>
              <a:t>and % of total revenue</a:t>
            </a:r>
          </a:p>
        </p:txBody>
      </p:sp>
      <p:grpSp>
        <p:nvGrpSpPr>
          <p:cNvPr id="2" name="Groupe 43"/>
          <p:cNvGrpSpPr/>
          <p:nvPr/>
        </p:nvGrpSpPr>
        <p:grpSpPr>
          <a:xfrm>
            <a:off x="2409276" y="4699000"/>
            <a:ext cx="3245075" cy="1735592"/>
            <a:chOff x="1198563" y="4365625"/>
            <a:chExt cx="2730500" cy="1735592"/>
          </a:xfrm>
          <a:effectLst/>
        </p:grpSpPr>
        <p:sp>
          <p:nvSpPr>
            <p:cNvPr id="4" name="LAYOUT BODY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1198563" y="4365625"/>
              <a:ext cx="2730500" cy="1735592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</p:spPr>
          <p:txBody>
            <a:bodyPr lIns="43539" tIns="0" rIns="0" bIns="0" anchor="ctr"/>
            <a:lstStyle/>
            <a:p>
              <a:pPr eaLnBrk="0" hangingPunct="0">
                <a:spcBef>
                  <a:spcPct val="50000"/>
                </a:spcBef>
              </a:pPr>
              <a:endParaRPr lang="en-US" sz="140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7" name="Text Box 18"/>
            <p:cNvSpPr txBox="1">
              <a:spLocks noChangeArrowheads="1"/>
            </p:cNvSpPr>
            <p:nvPr/>
          </p:nvSpPr>
          <p:spPr bwMode="auto">
            <a:xfrm>
              <a:off x="1397794" y="4514850"/>
              <a:ext cx="2332037" cy="30337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7078" tIns="43539" rIns="87078" bIns="43539">
              <a:spAutoFit/>
            </a:bodyPr>
            <a:lstStyle/>
            <a:p>
              <a:pPr algn="ctr" eaLnBrk="0" fontAlgn="auto" hangingPunct="0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tx2"/>
                  </a:solidFill>
                </a:rPr>
                <a:t>€423 million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3681437" y="5490568"/>
            <a:ext cx="504092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1050" b="1" smtClean="0">
                <a:solidFill>
                  <a:srgbClr val="FFFFFF"/>
                </a:solidFill>
              </a:rPr>
              <a:t>58.6%</a:t>
            </a:r>
            <a:endParaRPr lang="en-US" sz="1050">
              <a:latin typeface="Arial" pitchFamily="34" charset="0"/>
            </a:endParaRPr>
          </a:p>
        </p:txBody>
      </p:sp>
      <p:graphicFrame>
        <p:nvGraphicFramePr>
          <p:cNvPr id="47" name="Graphique 46"/>
          <p:cNvGraphicFramePr/>
          <p:nvPr>
            <p:extLst>
              <p:ext uri="{D42A27DB-BD31-4B8C-83A1-F6EECF244321}">
                <p14:modId xmlns:p14="http://schemas.microsoft.com/office/powerpoint/2010/main" val="1791408624"/>
              </p:ext>
            </p:extLst>
          </p:nvPr>
        </p:nvGraphicFramePr>
        <p:xfrm>
          <a:off x="2409278" y="5077582"/>
          <a:ext cx="3208284" cy="1430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41" name="LAYOUT BODY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5654333" y="3572414"/>
            <a:ext cx="3051322" cy="115093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 marL="180975" indent="-180975">
              <a:spcBef>
                <a:spcPct val="50000"/>
              </a:spcBef>
              <a:buClr>
                <a:srgbClr val="FF9933"/>
              </a:buClr>
              <a:buSzPct val="85000"/>
              <a:buFont typeface="Wingdings" pitchFamily="2" charset="2"/>
              <a:buChar char="§"/>
            </a:pPr>
            <a:r>
              <a:rPr lang="en-US" sz="1400" b="1" dirty="0" smtClean="0">
                <a:solidFill>
                  <a:schemeClr val="tx2"/>
                </a:solidFill>
              </a:rPr>
              <a:t>World leader in Avionics Racks </a:t>
            </a:r>
          </a:p>
          <a:p>
            <a:pPr marL="180975" indent="-180975">
              <a:spcBef>
                <a:spcPct val="50000"/>
              </a:spcBef>
              <a:buClr>
                <a:srgbClr val="FF9933"/>
              </a:buClr>
              <a:buSzPct val="85000"/>
              <a:buFont typeface="Wingdings" pitchFamily="2" charset="2"/>
              <a:buChar char="§"/>
            </a:pPr>
            <a:r>
              <a:rPr lang="en-US" sz="1400" b="1" dirty="0" smtClean="0">
                <a:solidFill>
                  <a:schemeClr val="tx2"/>
                </a:solidFill>
              </a:rPr>
              <a:t>#2 worldwide for electrical harnesses</a:t>
            </a:r>
            <a:endParaRPr lang="en-US" sz="1400" b="1" dirty="0">
              <a:solidFill>
                <a:schemeClr val="tx2"/>
              </a:solidFill>
            </a:endParaRPr>
          </a:p>
        </p:txBody>
      </p:sp>
      <p:grpSp>
        <p:nvGrpSpPr>
          <p:cNvPr id="3" name="Groupe 45"/>
          <p:cNvGrpSpPr/>
          <p:nvPr/>
        </p:nvGrpSpPr>
        <p:grpSpPr>
          <a:xfrm>
            <a:off x="5654333" y="4691079"/>
            <a:ext cx="3051322" cy="1735592"/>
            <a:chOff x="6845313" y="4357704"/>
            <a:chExt cx="2728912" cy="1735592"/>
          </a:xfrm>
          <a:effectLst/>
        </p:grpSpPr>
        <p:sp>
          <p:nvSpPr>
            <p:cNvPr id="43" name="LAYOUT BODY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gray">
            <a:xfrm>
              <a:off x="6845313" y="4357704"/>
              <a:ext cx="2728912" cy="1735592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</p:spPr>
          <p:txBody>
            <a:bodyPr lIns="43539" tIns="0" rIns="0" bIns="0" anchor="ctr"/>
            <a:lstStyle/>
            <a:p>
              <a:pPr eaLnBrk="0" hangingPunct="0">
                <a:spcBef>
                  <a:spcPct val="50000"/>
                </a:spcBef>
              </a:pPr>
              <a:endParaRPr lang="en-US" sz="140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44" name="Text Box 18"/>
            <p:cNvSpPr txBox="1">
              <a:spLocks noChangeArrowheads="1"/>
            </p:cNvSpPr>
            <p:nvPr/>
          </p:nvSpPr>
          <p:spPr bwMode="auto">
            <a:xfrm>
              <a:off x="7044544" y="4513271"/>
              <a:ext cx="2330450" cy="30337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7078" tIns="43539" rIns="87078" bIns="43539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400" b="1" dirty="0" smtClean="0">
                  <a:solidFill>
                    <a:schemeClr val="tx2"/>
                  </a:solidFill>
                  <a:latin typeface="+mn-lt"/>
                </a:rPr>
                <a:t>€</a:t>
              </a:r>
              <a:r>
                <a:rPr lang="en-US" sz="1400" b="1" dirty="0" smtClean="0">
                  <a:solidFill>
                    <a:schemeClr val="tx2"/>
                  </a:solidFill>
                </a:rPr>
                <a:t>232</a:t>
              </a:r>
              <a:r>
                <a:rPr lang="en-US" sz="1400" b="1" dirty="0" smtClean="0">
                  <a:solidFill>
                    <a:schemeClr val="tx2"/>
                  </a:solidFill>
                  <a:latin typeface="+mn-lt"/>
                </a:rPr>
                <a:t> million</a:t>
              </a:r>
              <a:endParaRPr lang="en-US" sz="1400" b="1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51" name="LAYOUT BODY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5654332" y="1341288"/>
            <a:ext cx="3051322" cy="812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43539" tIns="0" rIns="0" bIns="0" anchor="ctr"/>
          <a:lstStyle/>
          <a:p>
            <a:pPr eaLnBrk="0" hangingPunct="0">
              <a:spcBef>
                <a:spcPct val="50000"/>
              </a:spcBef>
            </a:pPr>
            <a:endParaRPr lang="en-US" sz="1800">
              <a:latin typeface="Calibri" pitchFamily="34" charset="0"/>
            </a:endParaRPr>
          </a:p>
        </p:txBody>
      </p:sp>
      <p:pic>
        <p:nvPicPr>
          <p:cNvPr id="52" name="Picture 5" descr="C:\Users\delame\Desktop\LATelec_Latecoere_Pantone.jpg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/>
          <a:srcRect t="22868" b="25080"/>
          <a:stretch>
            <a:fillRect/>
          </a:stretch>
        </p:blipFill>
        <p:spPr bwMode="auto">
          <a:xfrm>
            <a:off x="6457646" y="1400790"/>
            <a:ext cx="1464010" cy="41312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aphicFrame>
        <p:nvGraphicFramePr>
          <p:cNvPr id="53" name="Graphique 52"/>
          <p:cNvGraphicFramePr/>
          <p:nvPr>
            <p:extLst>
              <p:ext uri="{D42A27DB-BD31-4B8C-83A1-F6EECF244321}">
                <p14:modId xmlns:p14="http://schemas.microsoft.com/office/powerpoint/2010/main" val="3603603068"/>
              </p:ext>
            </p:extLst>
          </p:nvPr>
        </p:nvGraphicFramePr>
        <p:xfrm>
          <a:off x="5663665" y="5077582"/>
          <a:ext cx="2491886" cy="1430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60" name="ZoneTexte 59"/>
          <p:cNvSpPr txBox="1"/>
          <p:nvPr/>
        </p:nvSpPr>
        <p:spPr>
          <a:xfrm>
            <a:off x="2407164" y="3276600"/>
            <a:ext cx="6307628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Design and build</a:t>
            </a:r>
          </a:p>
        </p:txBody>
      </p:sp>
      <p:pic>
        <p:nvPicPr>
          <p:cNvPr id="55" name="Picture 8">
            <a:hlinkClick r:id="rId16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665897" y="1822981"/>
            <a:ext cx="3042992" cy="90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405968" y="1821847"/>
            <a:ext cx="3267274" cy="968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972184" y="1422400"/>
            <a:ext cx="2406650" cy="3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0" name="Picture 2" descr="schema-boules_v0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07165" y="1015988"/>
            <a:ext cx="1870203" cy="1775509"/>
          </a:xfrm>
          <a:prstGeom prst="rect">
            <a:avLst/>
          </a:prstGeom>
          <a:noFill/>
        </p:spPr>
      </p:pic>
      <p:sp>
        <p:nvSpPr>
          <p:cNvPr id="5" name="LAYOUT BODY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409276" y="2570692"/>
            <a:ext cx="3245075" cy="719138"/>
          </a:xfrm>
          <a:prstGeom prst="rect">
            <a:avLst/>
          </a:prstGeom>
          <a:solidFill>
            <a:srgbClr val="245283"/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800" b="1" smtClean="0">
                <a:solidFill>
                  <a:schemeClr val="bg1"/>
                </a:solidFill>
                <a:latin typeface="+mn-lt"/>
              </a:rPr>
              <a:t>Aerostructures</a:t>
            </a:r>
            <a:endParaRPr lang="en-US" sz="18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LAYOUT BODY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5663664" y="2561695"/>
            <a:ext cx="3051322" cy="719138"/>
          </a:xfrm>
          <a:prstGeom prst="rect">
            <a:avLst/>
          </a:prstGeom>
          <a:solidFill>
            <a:srgbClr val="FF9933"/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800" b="1" dirty="0" smtClean="0">
                <a:solidFill>
                  <a:schemeClr val="tx2"/>
                </a:solidFill>
                <a:latin typeface="+mn-lt"/>
              </a:rPr>
              <a:t>Interconnection Systems</a:t>
            </a:r>
            <a:endParaRPr lang="en-US" sz="1800" b="1" dirty="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0" cstate="print"/>
          <a:srcRect l="39111" r="13360"/>
          <a:stretch>
            <a:fillRect/>
          </a:stretch>
        </p:blipFill>
        <p:spPr bwMode="auto">
          <a:xfrm>
            <a:off x="-23105" y="840006"/>
            <a:ext cx="9153525" cy="570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>
            <a:off x="4916656" y="1743070"/>
            <a:ext cx="3478346" cy="458465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Trebuchet MS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820406" y="1735821"/>
            <a:ext cx="3478346" cy="458465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637557" y="228360"/>
            <a:ext cx="8267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FF7D0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FF7D05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FF7D05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FF7D05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FF7D05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FF7D05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FF7D05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FF7D05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FF7D05"/>
                </a:solidFill>
                <a:latin typeface="Trebuchet MS" pitchFamily="34" charset="0"/>
              </a:defRPr>
            </a:lvl9pPr>
          </a:lstStyle>
          <a:p>
            <a:endParaRPr lang="en-US" sz="2200" b="1" kern="0" smtClean="0">
              <a:solidFill>
                <a:srgbClr val="0070C0"/>
              </a:solidFill>
              <a:latin typeface="Trebuchet MS" panose="020B0603020202020204" pitchFamily="34" charset="0"/>
            </a:endParaRPr>
          </a:p>
        </p:txBody>
      </p:sp>
      <p:pic>
        <p:nvPicPr>
          <p:cNvPr id="90" name="Picture 5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37471" y="3188954"/>
            <a:ext cx="1085772" cy="29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LAYOUT BODY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881241" y="1860867"/>
            <a:ext cx="1188435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dirty="0" smtClean="0">
                <a:latin typeface="+mn-lt"/>
              </a:rPr>
              <a:t>A320-NEO</a:t>
            </a:r>
            <a:br>
              <a:rPr lang="en-US" sz="1050" b="1" dirty="0" smtClean="0">
                <a:latin typeface="+mn-lt"/>
              </a:rPr>
            </a:br>
            <a:r>
              <a:rPr lang="en-US" sz="1050" dirty="0" smtClean="0">
                <a:latin typeface="+mn-lt"/>
              </a:rPr>
              <a:t>PAX doors</a:t>
            </a:r>
            <a:endParaRPr lang="en-US" sz="1050" dirty="0">
              <a:latin typeface="+mn-lt"/>
            </a:endParaRPr>
          </a:p>
        </p:txBody>
      </p:sp>
      <p:sp>
        <p:nvSpPr>
          <p:cNvPr id="65" name="LAYOUT BODY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881241" y="2872741"/>
            <a:ext cx="1188435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dirty="0" smtClean="0">
                <a:latin typeface="+mn-lt"/>
              </a:rPr>
              <a:t>B787</a:t>
            </a:r>
            <a:br>
              <a:rPr lang="en-US" sz="1050" b="1" dirty="0" smtClean="0">
                <a:latin typeface="+mn-lt"/>
              </a:rPr>
            </a:br>
            <a:r>
              <a:rPr lang="en-US" sz="1050" dirty="0" smtClean="0"/>
              <a:t>PAX doors</a:t>
            </a:r>
            <a:endParaRPr lang="en-US" sz="1050" dirty="0">
              <a:latin typeface="+mn-lt"/>
            </a:endParaRPr>
          </a:p>
        </p:txBody>
      </p:sp>
      <p:sp>
        <p:nvSpPr>
          <p:cNvPr id="78" name="LAYOUT BODY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881241" y="3378678"/>
            <a:ext cx="1188435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smtClean="0">
                <a:latin typeface="+mn-lt"/>
              </a:rPr>
              <a:t>B777F </a:t>
            </a:r>
            <a:br>
              <a:rPr lang="en-US" sz="1050" b="1" smtClean="0">
                <a:latin typeface="+mn-lt"/>
              </a:rPr>
            </a:br>
            <a:r>
              <a:rPr lang="en-US" sz="1050" smtClean="0">
                <a:latin typeface="+mn-lt"/>
              </a:rPr>
              <a:t>Cargo doors</a:t>
            </a:r>
            <a:endParaRPr lang="en-US" sz="1050">
              <a:latin typeface="+mn-lt"/>
            </a:endParaRPr>
          </a:p>
        </p:txBody>
      </p:sp>
      <p:sp>
        <p:nvSpPr>
          <p:cNvPr id="79" name="LAYOUT BODY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881241" y="5774269"/>
            <a:ext cx="1188435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smtClean="0">
                <a:latin typeface="+mn-lt"/>
              </a:rPr>
              <a:t>Falcon 7X – 8X</a:t>
            </a:r>
            <a:br>
              <a:rPr lang="en-US" sz="1050" b="1" smtClean="0">
                <a:latin typeface="+mn-lt"/>
              </a:rPr>
            </a:br>
            <a:r>
              <a:rPr lang="en-US" sz="1050" smtClean="0">
                <a:latin typeface="+mn-lt"/>
              </a:rPr>
              <a:t>Baggage Bay doors</a:t>
            </a:r>
            <a:endParaRPr lang="en-US" sz="1050">
              <a:latin typeface="+mn-lt"/>
            </a:endParaRPr>
          </a:p>
        </p:txBody>
      </p:sp>
      <p:sp>
        <p:nvSpPr>
          <p:cNvPr id="80" name="LAYOUT BODY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881241" y="4390552"/>
            <a:ext cx="1188435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dirty="0" smtClean="0"/>
              <a:t>E-Jets - E2 </a:t>
            </a:r>
          </a:p>
          <a:p>
            <a:pPr>
              <a:spcBef>
                <a:spcPct val="50000"/>
              </a:spcBef>
              <a:defRPr/>
            </a:pPr>
            <a:r>
              <a:rPr lang="en-US" sz="1050" dirty="0" smtClean="0"/>
              <a:t>PAX, OWE &amp; Cargo</a:t>
            </a:r>
            <a:endParaRPr lang="en-US" sz="1050" dirty="0"/>
          </a:p>
        </p:txBody>
      </p:sp>
      <p:sp>
        <p:nvSpPr>
          <p:cNvPr id="81" name="LAYOUT BODY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881241" y="5036244"/>
            <a:ext cx="1188435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>
                <a:latin typeface="+mn-lt"/>
              </a:rPr>
              <a:t>CRJ 700/900 </a:t>
            </a:r>
            <a:br>
              <a:rPr lang="en-US" sz="1050" b="1">
                <a:latin typeface="+mn-lt"/>
              </a:rPr>
            </a:br>
            <a:r>
              <a:rPr lang="en-US" sz="1050">
                <a:latin typeface="+mn-lt"/>
              </a:rPr>
              <a:t>Baggage Bay door</a:t>
            </a:r>
          </a:p>
        </p:txBody>
      </p:sp>
      <p:sp>
        <p:nvSpPr>
          <p:cNvPr id="82" name="LAYOUT BODY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881241" y="3884615"/>
            <a:ext cx="1188435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dirty="0" smtClean="0">
                <a:latin typeface="+mn-lt"/>
              </a:rPr>
              <a:t>E-Jets- E1 </a:t>
            </a:r>
          </a:p>
          <a:p>
            <a:pPr>
              <a:spcBef>
                <a:spcPct val="50000"/>
              </a:spcBef>
              <a:defRPr/>
            </a:pPr>
            <a:r>
              <a:rPr lang="en-US" sz="1050" dirty="0" smtClean="0"/>
              <a:t>PAX and </a:t>
            </a:r>
            <a:r>
              <a:rPr lang="en-US" sz="1050" dirty="0" smtClean="0">
                <a:latin typeface="+mn-lt"/>
              </a:rPr>
              <a:t>Cargo</a:t>
            </a:r>
            <a:endParaRPr lang="en-US" sz="1050" dirty="0">
              <a:latin typeface="+mn-lt"/>
            </a:endParaRPr>
          </a:p>
        </p:txBody>
      </p:sp>
      <p:cxnSp>
        <p:nvCxnSpPr>
          <p:cNvPr id="84" name="Straight Connector 67"/>
          <p:cNvCxnSpPr>
            <a:cxnSpLocks noChangeShapeType="1"/>
          </p:cNvCxnSpPr>
          <p:nvPr/>
        </p:nvCxnSpPr>
        <p:spPr bwMode="auto">
          <a:xfrm flipV="1">
            <a:off x="4916656" y="4038844"/>
            <a:ext cx="3478346" cy="0"/>
          </a:xfrm>
          <a:prstGeom prst="line">
            <a:avLst/>
          </a:prstGeom>
          <a:noFill/>
          <a:ln w="12700" algn="ctr">
            <a:solidFill>
              <a:srgbClr val="0070C0"/>
            </a:solidFill>
            <a:round/>
            <a:headEnd/>
            <a:tailEnd/>
          </a:ln>
        </p:spPr>
      </p:cxnSp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902515" y="5758568"/>
            <a:ext cx="826913" cy="408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39277" y="4187987"/>
            <a:ext cx="1017369" cy="27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8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55568" y="5103134"/>
            <a:ext cx="997005" cy="20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" name="LAYOUT BODY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881242" y="2366804"/>
            <a:ext cx="1231236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dirty="0" smtClean="0">
                <a:latin typeface="+mn-lt"/>
              </a:rPr>
              <a:t>A380</a:t>
            </a:r>
            <a:br>
              <a:rPr lang="en-US" sz="1050" b="1" dirty="0" smtClean="0">
                <a:latin typeface="+mn-lt"/>
              </a:rPr>
            </a:br>
            <a:r>
              <a:rPr lang="en-US" sz="1050" dirty="0" smtClean="0"/>
              <a:t>PAX doors </a:t>
            </a:r>
            <a:r>
              <a:rPr lang="en-US" sz="1050" dirty="0" smtClean="0">
                <a:latin typeface="+mn-lt"/>
              </a:rPr>
              <a:t>(up. deck)</a:t>
            </a:r>
            <a:endParaRPr lang="en-US" sz="1050" dirty="0">
              <a:latin typeface="+mn-lt"/>
            </a:endParaRPr>
          </a:p>
        </p:txBody>
      </p:sp>
      <p:cxnSp>
        <p:nvCxnSpPr>
          <p:cNvPr id="94" name="Straight Connector 93"/>
          <p:cNvCxnSpPr>
            <a:cxnSpLocks noChangeShapeType="1"/>
          </p:cNvCxnSpPr>
          <p:nvPr/>
        </p:nvCxnSpPr>
        <p:spPr bwMode="auto">
          <a:xfrm flipV="1">
            <a:off x="4916656" y="2899930"/>
            <a:ext cx="3478346" cy="0"/>
          </a:xfrm>
          <a:prstGeom prst="line">
            <a:avLst/>
          </a:prstGeom>
          <a:noFill/>
          <a:ln w="12700" algn="ctr">
            <a:solidFill>
              <a:srgbClr val="0070C0"/>
            </a:solidFill>
            <a:round/>
            <a:headEnd/>
            <a:tailEnd/>
          </a:ln>
        </p:spPr>
      </p:cxnSp>
      <p:pic>
        <p:nvPicPr>
          <p:cNvPr id="95" name="Picture 46" descr="Z:\Organisation\COMMUNICATION\Photos\A318-319-320-321_Portes_passagers.jpg"/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0071A3"/>
              </a:clrFrom>
              <a:clrTo>
                <a:srgbClr val="0071A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72141" y="1944107"/>
            <a:ext cx="1033688" cy="753642"/>
          </a:xfrm>
          <a:prstGeom prst="rect">
            <a:avLst/>
          </a:prstGeom>
          <a:noFill/>
        </p:spPr>
      </p:pic>
      <p:pic>
        <p:nvPicPr>
          <p:cNvPr id="96" name="Picture 2" descr="J:\00_Reporting_Hebdo\Communication\AIR&amp;COSMOS\BEP\P5050024.JP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3225408" y="2939303"/>
            <a:ext cx="927153" cy="7536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7" name="Picture 47" descr="Z:\Organisation\COMMUNICATION\Photos\ERJ_170-175-190-195_Porte_passagers.jpg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0071A3"/>
              </a:clrFrom>
              <a:clrTo>
                <a:srgbClr val="0071A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400000">
            <a:off x="3312164" y="3809496"/>
            <a:ext cx="753642" cy="1047170"/>
          </a:xfrm>
          <a:prstGeom prst="rect">
            <a:avLst/>
          </a:prstGeom>
          <a:noFill/>
        </p:spPr>
      </p:pic>
      <p:pic>
        <p:nvPicPr>
          <p:cNvPr id="98" name="Picture 48" descr="Z:\Organisation\COMMUNICATION\Photos\CRJ_700-900_Porte_de_soute.jpg"/>
          <p:cNvPicPr>
            <a:picLocks noChangeAspect="1" noChangeArrowheads="1"/>
          </p:cNvPicPr>
          <p:nvPr/>
        </p:nvPicPr>
        <p:blipFill>
          <a:blip r:embed="rId28" cstate="print">
            <a:clrChange>
              <a:clrFrom>
                <a:srgbClr val="0071A3"/>
              </a:clrFrom>
              <a:clrTo>
                <a:srgbClr val="0071A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89388" y="4879235"/>
            <a:ext cx="799193" cy="690838"/>
          </a:xfrm>
          <a:prstGeom prst="rect">
            <a:avLst/>
          </a:prstGeom>
          <a:noFill/>
        </p:spPr>
      </p:pic>
      <p:pic>
        <p:nvPicPr>
          <p:cNvPr id="99" name="Picture 49" descr="Z:\Organisation\COMMUNICATION\Photos\F7X_Porte_de_soute.jpg"/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0071A3"/>
              </a:clrFrom>
              <a:clrTo>
                <a:srgbClr val="0071A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0233" y="5664363"/>
            <a:ext cx="837504" cy="596633"/>
          </a:xfrm>
          <a:prstGeom prst="rect">
            <a:avLst/>
          </a:prstGeom>
          <a:noFill/>
        </p:spPr>
      </p:pic>
      <p:sp>
        <p:nvSpPr>
          <p:cNvPr id="101" name="LAYOUT BODY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4916656" y="1446683"/>
            <a:ext cx="3478346" cy="314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400" b="1" smtClean="0">
                <a:solidFill>
                  <a:schemeClr val="bg1"/>
                </a:solidFill>
                <a:latin typeface="+mn-lt"/>
              </a:rPr>
              <a:t>Fuselages</a:t>
            </a:r>
            <a:endParaRPr lang="en-US" sz="1400" b="1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02" name="Straight Connector 67"/>
          <p:cNvCxnSpPr>
            <a:cxnSpLocks noChangeShapeType="1"/>
          </p:cNvCxnSpPr>
          <p:nvPr/>
        </p:nvCxnSpPr>
        <p:spPr bwMode="auto">
          <a:xfrm flipV="1">
            <a:off x="820406" y="3821462"/>
            <a:ext cx="3478346" cy="0"/>
          </a:xfrm>
          <a:prstGeom prst="line">
            <a:avLst/>
          </a:prstGeom>
          <a:noFill/>
          <a:ln w="12700" algn="ctr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103" name="Straight Connector 67"/>
          <p:cNvCxnSpPr>
            <a:cxnSpLocks noChangeShapeType="1"/>
          </p:cNvCxnSpPr>
          <p:nvPr/>
        </p:nvCxnSpPr>
        <p:spPr bwMode="auto">
          <a:xfrm flipV="1">
            <a:off x="820406" y="4844697"/>
            <a:ext cx="3478346" cy="0"/>
          </a:xfrm>
          <a:prstGeom prst="line">
            <a:avLst/>
          </a:prstGeom>
          <a:noFill/>
          <a:ln w="12700" algn="ctr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105" name="Straight Connector 67"/>
          <p:cNvCxnSpPr>
            <a:cxnSpLocks noChangeShapeType="1"/>
          </p:cNvCxnSpPr>
          <p:nvPr/>
        </p:nvCxnSpPr>
        <p:spPr bwMode="auto">
          <a:xfrm flipV="1">
            <a:off x="820406" y="5570073"/>
            <a:ext cx="3478346" cy="0"/>
          </a:xfrm>
          <a:prstGeom prst="line">
            <a:avLst/>
          </a:prstGeom>
          <a:noFill/>
          <a:ln w="12700" algn="ctr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106" name="Straight Connector 105"/>
          <p:cNvCxnSpPr>
            <a:cxnSpLocks noChangeShapeType="1"/>
          </p:cNvCxnSpPr>
          <p:nvPr/>
        </p:nvCxnSpPr>
        <p:spPr bwMode="auto">
          <a:xfrm flipV="1">
            <a:off x="820406" y="2810784"/>
            <a:ext cx="3478346" cy="0"/>
          </a:xfrm>
          <a:prstGeom prst="line">
            <a:avLst/>
          </a:prstGeom>
          <a:noFill/>
          <a:ln w="12700" algn="ctr">
            <a:solidFill>
              <a:srgbClr val="0070C0"/>
            </a:solidFill>
            <a:round/>
            <a:headEnd/>
            <a:tailEnd/>
          </a:ln>
        </p:spPr>
      </p:cxnSp>
      <p:sp>
        <p:nvSpPr>
          <p:cNvPr id="107" name="LAYOUT BODY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820406" y="1446683"/>
            <a:ext cx="3478346" cy="314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400" b="1" smtClean="0">
                <a:solidFill>
                  <a:schemeClr val="bg1"/>
                </a:solidFill>
                <a:latin typeface="+mn-lt"/>
              </a:rPr>
              <a:t>Doors</a:t>
            </a:r>
            <a:endParaRPr lang="en-US" sz="1400" b="1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09" name="Straight Connector 67"/>
          <p:cNvCxnSpPr>
            <a:cxnSpLocks noChangeShapeType="1"/>
          </p:cNvCxnSpPr>
          <p:nvPr/>
        </p:nvCxnSpPr>
        <p:spPr bwMode="auto">
          <a:xfrm flipV="1">
            <a:off x="4916656" y="5177757"/>
            <a:ext cx="3478346" cy="0"/>
          </a:xfrm>
          <a:prstGeom prst="line">
            <a:avLst/>
          </a:prstGeom>
          <a:noFill/>
          <a:ln w="12700" algn="ctr">
            <a:solidFill>
              <a:srgbClr val="0070C0"/>
            </a:solidFill>
            <a:round/>
            <a:headEnd/>
            <a:tailEnd/>
          </a:ln>
        </p:spPr>
      </p:cxnSp>
      <p:sp>
        <p:nvSpPr>
          <p:cNvPr id="110" name="LAYOUT BODY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5982368" y="2029916"/>
            <a:ext cx="1217421" cy="5439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dirty="0" smtClean="0">
                <a:latin typeface="+mn-lt"/>
              </a:rPr>
              <a:t>A330</a:t>
            </a:r>
            <a:br>
              <a:rPr lang="en-US" sz="1050" b="1" dirty="0" smtClean="0">
                <a:latin typeface="+mn-lt"/>
              </a:rPr>
            </a:br>
            <a:r>
              <a:rPr lang="en-US" sz="1050" dirty="0" smtClean="0">
                <a:latin typeface="+mn-lt"/>
              </a:rPr>
              <a:t>Fuselage Upper Shell</a:t>
            </a:r>
            <a:endParaRPr lang="en-US" sz="1050" dirty="0">
              <a:latin typeface="+mn-lt"/>
            </a:endParaRPr>
          </a:p>
        </p:txBody>
      </p:sp>
      <p:sp>
        <p:nvSpPr>
          <p:cNvPr id="111" name="LAYOUT BODY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5995141" y="3028355"/>
            <a:ext cx="1249721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dirty="0" smtClean="0">
                <a:latin typeface="+mn-lt"/>
              </a:rPr>
              <a:t>Falcon 7X – 8X</a:t>
            </a:r>
            <a:r>
              <a:rPr lang="en-US" sz="1050" dirty="0" smtClean="0">
                <a:latin typeface="+mn-lt"/>
              </a:rPr>
              <a:t/>
            </a:r>
            <a:br>
              <a:rPr lang="en-US" sz="1050" dirty="0" smtClean="0">
                <a:latin typeface="+mn-lt"/>
              </a:rPr>
            </a:br>
            <a:r>
              <a:rPr lang="en-US" sz="1050" dirty="0" smtClean="0">
                <a:latin typeface="+mn-lt"/>
              </a:rPr>
              <a:t>Rear Fuselage Section</a:t>
            </a:r>
            <a:endParaRPr lang="en-US" sz="1050" dirty="0">
              <a:latin typeface="+mn-lt"/>
            </a:endParaRPr>
          </a:p>
        </p:txBody>
      </p:sp>
      <p:sp>
        <p:nvSpPr>
          <p:cNvPr id="112" name="LAYOUT BODY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5995141" y="3533600"/>
            <a:ext cx="1240928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dirty="0" smtClean="0">
                <a:latin typeface="+mn-lt"/>
              </a:rPr>
              <a:t>Rafale </a:t>
            </a:r>
            <a:br>
              <a:rPr lang="en-US" sz="1050" b="1" dirty="0" smtClean="0">
                <a:latin typeface="+mn-lt"/>
              </a:rPr>
            </a:br>
            <a:r>
              <a:rPr lang="en-US" sz="1050" dirty="0" smtClean="0">
                <a:latin typeface="+mn-lt"/>
              </a:rPr>
              <a:t>T56 Section</a:t>
            </a:r>
            <a:endParaRPr lang="en-US" sz="1050" dirty="0">
              <a:latin typeface="+mn-lt"/>
            </a:endParaRPr>
          </a:p>
        </p:txBody>
      </p:sp>
      <p:sp>
        <p:nvSpPr>
          <p:cNvPr id="113" name="LAYOUT BODY"/>
          <p:cNvSpPr>
            <a:spLocks noChangeArrowheads="1"/>
          </p:cNvSpPr>
          <p:nvPr>
            <p:custDataLst>
              <p:tags r:id="rId14"/>
            </p:custDataLst>
          </p:nvPr>
        </p:nvSpPr>
        <p:spPr bwMode="gray">
          <a:xfrm>
            <a:off x="5982368" y="4167268"/>
            <a:ext cx="1217421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smtClean="0">
                <a:latin typeface="+mn-lt"/>
              </a:rPr>
              <a:t>E-Jets - E1 170-190 </a:t>
            </a:r>
            <a:br>
              <a:rPr lang="en-US" sz="1050" b="1" smtClean="0">
                <a:latin typeface="+mn-lt"/>
              </a:rPr>
            </a:br>
            <a:r>
              <a:rPr lang="en-US" sz="1050" smtClean="0">
                <a:latin typeface="+mn-lt"/>
              </a:rPr>
              <a:t>Centre Fuselage III</a:t>
            </a:r>
            <a:endParaRPr lang="en-US" sz="1050">
              <a:latin typeface="+mn-lt"/>
            </a:endParaRPr>
          </a:p>
        </p:txBody>
      </p:sp>
      <p:sp>
        <p:nvSpPr>
          <p:cNvPr id="114" name="LAYOUT BODY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5982368" y="4672512"/>
            <a:ext cx="1217421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smtClean="0">
                <a:latin typeface="+mn-lt"/>
              </a:rPr>
              <a:t>E-Jets - E1 170-190 </a:t>
            </a:r>
            <a:br>
              <a:rPr lang="en-US" sz="1050" b="1" smtClean="0">
                <a:latin typeface="+mn-lt"/>
              </a:rPr>
            </a:br>
            <a:r>
              <a:rPr lang="en-US" sz="1050" smtClean="0">
                <a:latin typeface="+mn-lt"/>
              </a:rPr>
              <a:t>Centre Fuselage I</a:t>
            </a:r>
            <a:endParaRPr lang="en-US" sz="1050">
              <a:latin typeface="+mn-lt"/>
            </a:endParaRPr>
          </a:p>
        </p:txBody>
      </p:sp>
      <p:sp>
        <p:nvSpPr>
          <p:cNvPr id="115" name="LAYOUT BODY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5995141" y="5306181"/>
            <a:ext cx="1217421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dirty="0" smtClean="0">
                <a:latin typeface="+mn-lt"/>
              </a:rPr>
              <a:t>A380 </a:t>
            </a:r>
            <a:br>
              <a:rPr lang="en-US" sz="1050" b="1" dirty="0" smtClean="0">
                <a:latin typeface="+mn-lt"/>
              </a:rPr>
            </a:br>
            <a:r>
              <a:rPr lang="en-US" sz="1050" dirty="0" smtClean="0">
                <a:latin typeface="+mn-lt"/>
              </a:rPr>
              <a:t>Lower Nose </a:t>
            </a:r>
            <a:r>
              <a:rPr lang="en-US" sz="1050" dirty="0" smtClean="0"/>
              <a:t>S</a:t>
            </a:r>
            <a:r>
              <a:rPr lang="en-US" sz="1050" dirty="0" smtClean="0">
                <a:latin typeface="+mn-lt"/>
              </a:rPr>
              <a:t>ection</a:t>
            </a:r>
            <a:endParaRPr lang="en-US" sz="1050" dirty="0">
              <a:latin typeface="+mn-lt"/>
            </a:endParaRPr>
          </a:p>
        </p:txBody>
      </p:sp>
      <p:sp>
        <p:nvSpPr>
          <p:cNvPr id="116" name="LAYOUT BODY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5995141" y="5811425"/>
            <a:ext cx="1217421" cy="3768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43539" tIns="0" rIns="0" bIns="0" anchor="ctr"/>
          <a:lstStyle/>
          <a:p>
            <a:pPr>
              <a:spcBef>
                <a:spcPct val="50000"/>
              </a:spcBef>
              <a:defRPr/>
            </a:pPr>
            <a:r>
              <a:rPr lang="en-US" sz="1050" b="1" dirty="0" smtClean="0">
                <a:latin typeface="+mn-lt"/>
              </a:rPr>
              <a:t>A350 </a:t>
            </a:r>
            <a:br>
              <a:rPr lang="en-US" sz="1050" b="1" dirty="0" smtClean="0">
                <a:latin typeface="+mn-lt"/>
              </a:rPr>
            </a:br>
            <a:r>
              <a:rPr lang="en-US" sz="1050" dirty="0" smtClean="0">
                <a:latin typeface="+mn-lt"/>
              </a:rPr>
              <a:t>Nose Fairing</a:t>
            </a:r>
            <a:endParaRPr lang="en-US" sz="1050" dirty="0">
              <a:latin typeface="+mn-lt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998764" y="3209460"/>
            <a:ext cx="826913" cy="408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Picture 3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925379" y="4468744"/>
            <a:ext cx="1043504" cy="28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Picture 42" descr="Z:\Organisation\COMMUNICATION\Photos\A3T\_DSC2408.JPG"/>
          <p:cNvPicPr>
            <a:picLocks noChangeAspect="1" noChangeArrowheads="1"/>
          </p:cNvPicPr>
          <p:nvPr/>
        </p:nvPicPr>
        <p:blipFill>
          <a:blip r:embed="rId30" cstate="print"/>
          <a:srcRect t="7528" b="9660"/>
          <a:stretch>
            <a:fillRect/>
          </a:stretch>
        </p:blipFill>
        <p:spPr bwMode="auto">
          <a:xfrm>
            <a:off x="7309289" y="1990059"/>
            <a:ext cx="985531" cy="587213"/>
          </a:xfrm>
          <a:prstGeom prst="rect">
            <a:avLst/>
          </a:prstGeom>
          <a:noFill/>
        </p:spPr>
      </p:pic>
      <p:pic>
        <p:nvPicPr>
          <p:cNvPr id="121" name="Picture 18" descr="Z:\Organisation\COMMUNICATION\Photos\DNT\F7X.jp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7326873" y="3071359"/>
            <a:ext cx="985531" cy="800804"/>
          </a:xfrm>
          <a:prstGeom prst="rect">
            <a:avLst/>
          </a:prstGeom>
          <a:noFill/>
        </p:spPr>
      </p:pic>
      <p:pic>
        <p:nvPicPr>
          <p:cNvPr id="122" name="Picture 44" descr="Z:\Organisation\COMMUNICATION\Photos\ERJ_170-190_CF3.jpg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017398"/>
              </a:clrFrom>
              <a:clrTo>
                <a:srgbClr val="017398">
                  <a:alpha val="0"/>
                </a:srgbClr>
              </a:clrTo>
            </a:clrChange>
          </a:blip>
          <a:srcRect b="8489"/>
          <a:stretch>
            <a:fillRect/>
          </a:stretch>
        </p:blipFill>
        <p:spPr bwMode="auto">
          <a:xfrm>
            <a:off x="7309289" y="4218255"/>
            <a:ext cx="985531" cy="762605"/>
          </a:xfrm>
          <a:prstGeom prst="rect">
            <a:avLst/>
          </a:prstGeom>
          <a:noFill/>
        </p:spPr>
      </p:pic>
      <p:pic>
        <p:nvPicPr>
          <p:cNvPr id="123" name="Picture 2" descr="J:\00_Reporting_Hebdo\Communication\AIR&amp;COSMOS\A8B\A380 Barque.jpg"/>
          <p:cNvPicPr>
            <a:picLocks noChangeAspect="1" noChangeArrowheads="1"/>
          </p:cNvPicPr>
          <p:nvPr/>
        </p:nvPicPr>
        <p:blipFill>
          <a:blip r:embed="rId33" cstate="print">
            <a:clrChange>
              <a:clrFrom>
                <a:srgbClr val="0071A3"/>
              </a:clrFrom>
              <a:clrTo>
                <a:srgbClr val="0071A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09289" y="5381690"/>
            <a:ext cx="985531" cy="70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Image 50"/>
          <p:cNvPicPr/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843872" y="2200408"/>
            <a:ext cx="985642" cy="244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Image 51"/>
          <p:cNvPicPr/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4974634" y="2200408"/>
            <a:ext cx="985642" cy="244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Image 53"/>
          <p:cNvPicPr/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5032614" y="5592173"/>
            <a:ext cx="869683" cy="23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itre 48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Aerostructures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strong positions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9589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8" grpId="0" animBg="1"/>
      <p:bldP spid="58" grpId="0" animBg="1"/>
      <p:bldP spid="65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93" grpId="0" animBg="1"/>
      <p:bldP spid="101" grpId="0" animBg="1"/>
      <p:bldP spid="107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BJECT_ID" val="LP_10503B7CDCF342EC98669EE9A064904D"/>
  <p:tag name="LP_10503B7CDCF342EC98669EE9A064904D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BJECT_ID" val="LP_10503B7CDCF342EC98669EE9A064904D"/>
  <p:tag name="LP_10503B7CDCF342EC98669EE9A064904D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2"/>
  <p:tag name="TOP" val="155.375"/>
  <p:tag name="LEFT" val="236.375"/>
  <p:tag name="WIDTH" val="503.75"/>
  <p:tag name="HEIGHT" val="145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Affichage à l'écran (4:3)</PresentationFormat>
  <Paragraphs>69</Paragraphs>
  <Slides>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3" baseType="lpstr">
      <vt:lpstr>Dotum</vt:lpstr>
      <vt:lpstr>PMingLiU</vt:lpstr>
      <vt:lpstr>Arial</vt:lpstr>
      <vt:lpstr>Arial Narrow</vt:lpstr>
      <vt:lpstr>Calibri</vt:lpstr>
      <vt:lpstr>Times New Roman</vt:lpstr>
      <vt:lpstr>Trebuchet MS</vt:lpstr>
      <vt:lpstr>Wingdings</vt:lpstr>
      <vt:lpstr>Thème Office</vt:lpstr>
      <vt:lpstr>Présentation PowerPoint</vt:lpstr>
      <vt:lpstr>Engineering Organization</vt:lpstr>
      <vt:lpstr>LATECOERE Group Overview</vt:lpstr>
      <vt:lpstr>Aerostructures: strong positions</vt:lpstr>
    </vt:vector>
  </TitlesOfParts>
  <Company>LATECOERE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Organization</dc:title>
  <dc:creator>caussanel</dc:creator>
  <cp:lastModifiedBy>BEN HAMMICH Montasser</cp:lastModifiedBy>
  <cp:revision>4</cp:revision>
  <dcterms:created xsi:type="dcterms:W3CDTF">2017-05-12T07:13:22Z</dcterms:created>
  <dcterms:modified xsi:type="dcterms:W3CDTF">2017-05-12T09:58:47Z</dcterms:modified>
</cp:coreProperties>
</file>